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22" r:id="rId3"/>
    <p:sldId id="318" r:id="rId4"/>
    <p:sldId id="327" r:id="rId5"/>
    <p:sldId id="325" r:id="rId6"/>
    <p:sldId id="304" r:id="rId7"/>
    <p:sldId id="330" r:id="rId8"/>
    <p:sldId id="331" r:id="rId9"/>
    <p:sldId id="332" r:id="rId10"/>
    <p:sldId id="333" r:id="rId11"/>
    <p:sldId id="329" r:id="rId12"/>
    <p:sldId id="334" r:id="rId13"/>
    <p:sldId id="335" r:id="rId14"/>
    <p:sldId id="336" r:id="rId15"/>
    <p:sldId id="337" r:id="rId16"/>
    <p:sldId id="328" r:id="rId17"/>
    <p:sldId id="338" r:id="rId18"/>
    <p:sldId id="339" r:id="rId19"/>
    <p:sldId id="340" r:id="rId20"/>
    <p:sldId id="342" r:id="rId21"/>
    <p:sldId id="343" r:id="rId22"/>
    <p:sldId id="344" r:id="rId23"/>
    <p:sldId id="361" r:id="rId24"/>
    <p:sldId id="362" r:id="rId25"/>
    <p:sldId id="347" r:id="rId26"/>
    <p:sldId id="348" r:id="rId27"/>
    <p:sldId id="349" r:id="rId28"/>
    <p:sldId id="360" r:id="rId29"/>
    <p:sldId id="350" r:id="rId30"/>
    <p:sldId id="351" r:id="rId31"/>
    <p:sldId id="352" r:id="rId32"/>
    <p:sldId id="353" r:id="rId33"/>
    <p:sldId id="354" r:id="rId34"/>
    <p:sldId id="358" r:id="rId35"/>
    <p:sldId id="359" r:id="rId36"/>
    <p:sldId id="357" r:id="rId37"/>
    <p:sldId id="326" r:id="rId38"/>
    <p:sldId id="323" r:id="rId39"/>
    <p:sldId id="316" r:id="rId40"/>
    <p:sldId id="317" r:id="rId41"/>
    <p:sldId id="302" r:id="rId4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5E6535-D785-4F67-9738-A5818EB4773C}">
          <p14:sldIdLst>
            <p14:sldId id="256"/>
            <p14:sldId id="322"/>
            <p14:sldId id="318"/>
            <p14:sldId id="327"/>
            <p14:sldId id="325"/>
            <p14:sldId id="304"/>
            <p14:sldId id="330"/>
            <p14:sldId id="331"/>
            <p14:sldId id="332"/>
            <p14:sldId id="333"/>
            <p14:sldId id="329"/>
            <p14:sldId id="334"/>
            <p14:sldId id="335"/>
            <p14:sldId id="336"/>
            <p14:sldId id="337"/>
            <p14:sldId id="328"/>
            <p14:sldId id="338"/>
            <p14:sldId id="339"/>
            <p14:sldId id="340"/>
            <p14:sldId id="342"/>
            <p14:sldId id="343"/>
            <p14:sldId id="344"/>
            <p14:sldId id="361"/>
            <p14:sldId id="362"/>
            <p14:sldId id="347"/>
            <p14:sldId id="348"/>
            <p14:sldId id="349"/>
            <p14:sldId id="360"/>
            <p14:sldId id="350"/>
            <p14:sldId id="351"/>
            <p14:sldId id="352"/>
            <p14:sldId id="353"/>
            <p14:sldId id="354"/>
            <p14:sldId id="358"/>
            <p14:sldId id="359"/>
            <p14:sldId id="357"/>
            <p14:sldId id="326"/>
            <p14:sldId id="323"/>
            <p14:sldId id="316"/>
            <p14:sldId id="317"/>
          </p14:sldIdLst>
        </p14:section>
        <p14:section name="QA" id="{407DA47C-8E4C-47DC-B23F-AD0B4D855A60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2124"/>
    <a:srgbClr val="913D3D"/>
    <a:srgbClr val="92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6" autoAdjust="0"/>
    <p:restoredTop sz="95146" autoAdjust="0"/>
  </p:normalViewPr>
  <p:slideViewPr>
    <p:cSldViewPr snapToGrid="0">
      <p:cViewPr varScale="1">
        <p:scale>
          <a:sx n="44" d="100"/>
          <a:sy n="44" d="100"/>
        </p:scale>
        <p:origin x="82" y="8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19"/>
    </p:cViewPr>
  </p:notesTextViewPr>
  <p:sorterViewPr>
    <p:cViewPr>
      <p:scale>
        <a:sx n="100" d="100"/>
        <a:sy n="100" d="100"/>
      </p:scale>
      <p:origin x="0" y="-53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C07EAA-7ABE-A4DA-B94E-2F999EE6D1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4BAB5-FBAC-0F81-D25C-9D23BA4EF3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E95D4-A0D3-421D-B55C-9D9A0BB1C731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8302E-247D-9D2A-9620-FA3A7AABCA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EDA54-89B0-4CB3-5E42-2D3DFBF70B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79B5B-DF6F-4FFC-A9DC-9C270688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637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C0C3-24AF-4F43-BFAC-9EFA566D713B}" type="datetimeFigureOut">
              <a:rPr lang="el-GR" smtClean="0"/>
              <a:t>26/6/2025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09640-B436-42E4-9D93-B2E3A3C050E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20007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1063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C384-4A63-9FD4-B05B-43D7E92F7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3EA7B-E550-F6EA-6D6E-4200E99DF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7FD0D-26C8-19ED-55EC-8EC013DAE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94471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1069B-73ED-50FF-9A8D-ADDFB0AE4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17FBFD-DAB0-77E0-5B62-3F8EF7AFE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913541-5603-6680-BD08-C3C4DE8CD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GIANNIS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44602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A1B21-BAFC-3C1F-5600-46AC6302C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9F967-994C-C1BC-0C78-A85901A993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CD84C-F60B-FBB6-F351-603774AB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75613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E40A6-48A8-A1CB-CDB6-05B4CE2F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B9838-BE5E-7BA8-0F39-1DB4AF96A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D4CD8-8127-BF37-7D0D-6A4CE2DDF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57424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D4354-B5E4-893B-60D9-AD8D9D6C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FAE72-B6D7-C8FA-7B32-2C9F1B939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5F605-3F85-FEF7-CC5D-56260A895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97452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9A42-F3F0-3B6D-79A5-C6E67BA9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3A6F3-3475-FD61-8CF5-4E2A4C343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DE9544-BD46-C541-AA6F-B7D5DD64F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45855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AD6EA-B4DE-52D7-43BA-28C935A0B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5D9D45-E578-B538-90EB-D59B16CE7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20744-0316-C2BF-D661-3EE44C411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GIANNIS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8180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92EA8-B824-B008-0912-E4C5A0F07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0BD0D-5A1B-2500-3F70-25A6E442A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60EBE-5010-CA27-BDE8-73281A320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12455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A716F-97DB-839E-E2BF-69CACAF0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1EBE3-60BD-CEE4-9C24-1A702FB0B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0DF9B9-D2F2-CF0B-B14C-DD44A1E16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15829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EA83-0BE0-2D60-9975-1FA8F20B3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84C92-982B-5C66-6F2F-985CC35FB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A3868-083A-F9A2-477F-BBF423448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5123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6E273-D87E-F350-42E2-526CFE7B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4046E-9C5B-8080-A1D0-7D49473E6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43-0FAA-8ABF-FEBF-A2419068D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01286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C2CE7-1976-4BD9-188A-6AFC3FA0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DF747-A457-50FC-2787-E1D5ED2B2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AD93D-4686-C402-6EB9-24D88C25C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93240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3E8E5-6946-76FC-9A1B-E9EAB3B1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8DF12-292C-9051-A368-7A8868EA5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5F5A-7C46-9791-D17A-5B656DA1B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57692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70D72-4FFB-1F26-762F-825FBF452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0A54-0A2D-AA30-2246-71F1EBB87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AF284-AD69-81F2-2D9A-49C4836B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18940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F19D-6707-32FA-894C-6A80D9E20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E3702-9E01-079A-747B-D414A7A4F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42CE9-4708-EF4D-E111-9E837C6AF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65632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A2E66-0B5D-5FC6-2645-BF1AB232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83229-4BC9-E156-1220-4DC635B9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925A2-5543-9FF7-C77D-1EAF19E70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17368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44BFB-3E90-9224-8D87-1154635C3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4F528-43A8-4D0C-AA72-1EC98A87E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C20E9-6A35-2AAD-EEB9-0C7099EEC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66015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8B145-15E9-D23C-33DE-62C68582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88373-7FD6-5B88-F363-6F7EA56CD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30AB0-EC39-75D3-CF85-A9BB1BD77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09918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0DE21-1A13-950A-C2FD-12C4575B6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1C130-9430-CCAE-CCB8-EC5F8C690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9EA8A1-F75F-9BC5-EB9F-882AE539C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6077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A2A33-1079-9D7F-7A0C-75F9FE2AF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DCAC1-3675-1580-6478-AFB3B9437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FAF70-56B9-25B0-5C8C-379AFD9D4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51052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22083-5A73-760B-05CE-E5D12951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BD44E-ED52-51A7-0A41-5A2220C8A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2C31A2-608E-2A31-63EC-3C2FF15FB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3727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1C690-D5E3-ED3E-E411-6F481CDE0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434A3-3C0D-3F75-808E-6CE9CAA66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1A5F8-7306-D53E-54C9-4A9ADD025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02997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4DB6-7C71-864E-07BC-2D219ECC2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5A70D-1CD2-A531-2279-FE33B2481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A08F7-1432-D7EF-EC8F-3894C3FDB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30435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9AFDD-315F-7527-9A66-861C46255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4B9AC-1151-0680-CC1D-82EE42C34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E10CD-5A46-F347-D27B-BC1B24F63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56609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A22F3-2E39-0F43-924F-6A6DF9CC0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50CA2-0D52-E6C1-13C1-4E71691A9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991E5-D251-61D4-CEC1-45A7EED1B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32114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DAD1A-C797-9ED1-1A6A-C89C8D45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1F0267-1507-DEFA-24D5-E455D2BBC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A9365-74B7-6190-6052-E195DB857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52298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64D6-9240-B77F-78DD-95F8D387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F4575-3D1F-938C-6A1D-0F3FB9A44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A4267-AA3B-096E-85A2-5632A4B44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18922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6026-4F6E-995B-D12D-4C2E66665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176B-E459-4D90-AA57-89F3FE29F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C27FF-0F56-7D23-D9FB-BB6A56A88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14817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DBBD6-760D-D491-9EA2-64C3FBB1A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F75922-24E9-0BAE-2D31-27D07740C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076952-D0DE-81BB-01B7-D279C30F1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GIANNIS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63501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128A3-EF58-9890-B883-E315846BB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4D865-F3C4-AA88-F331-79CF54A13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03DB3C-13BD-AE13-DCA1-6C8DA8F2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352710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DE894-AB8B-9DEB-D585-2257ECF6B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30333-846F-EA04-6B5B-E45C26599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7EA56-52E4-E6C0-CF37-BA4057C9F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95943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52892-86D1-8191-B17D-727517FBA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0BBD9-4C96-6A76-9776-992C9F0FF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30C5E-6ECC-1D33-E676-B5319F745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017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4D25-C54B-D3B9-E451-D77551FD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1ABA45-ED76-D533-529A-C146DF5A4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1BFEB-D34F-14D6-7B28-C2DE91F6F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10622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70E1C-EFAF-4464-3E22-E56E36C8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7CC16-A246-0D73-8A82-D282D3D8E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60CA6-3DE6-D95D-3622-84F88025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02613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D18BF-1811-D983-4D64-E8311815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7D5F7-360A-B658-65F6-491FBAC71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D0FAF-03A9-2E86-3087-0EE99FBEC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87251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8B2C-F1BD-636A-1000-5CA2A2C39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B96D38-DEC0-2DB8-B95A-F195E2295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1E788-53EB-54A6-54E3-60C25E7FB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7754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FFFA-7009-5F1F-4336-53ADD545A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B61A2-BD70-3BFC-D3CE-D3D0DD1A7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5548E-F781-E12C-5527-613C77868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4678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E0CCA-5043-A1BC-2D8D-3507AA71E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31B10E-CC79-281D-66D9-4E9B0B4F7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9F75C-7DA1-D766-DEEC-E9852AC57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26747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02484-D3CA-9490-80AE-6443D3FE6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7A6B2-CCD8-1F98-5770-FFED579B5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4B6EE-1E9F-B119-B9C8-36B94B3F6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1691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1B75-56F0-F234-8D74-D8A7D1B15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B076B6-7D7C-B7A4-59D2-461FF134F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7A97FC-66D4-0783-CA27-491F256BE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2126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EE2C-6416-4D2B-2B2A-88EDFA74C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9FF8B-239C-B354-ECCB-228718BEA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96FA3-F858-9138-6E31-E405F95B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1FA6-D2F6-4C31-8795-B721DD1E1251}" type="datetime1">
              <a:rPr lang="el-GR" smtClean="0"/>
              <a:t>26/6/2025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1F3B-6261-6615-CB94-33DDD5687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D7581-D737-B651-7D71-96BA104C37BD}"/>
              </a:ext>
            </a:extLst>
          </p:cNvPr>
          <p:cNvSpPr txBox="1"/>
          <p:nvPr userDrawn="1"/>
        </p:nvSpPr>
        <p:spPr>
          <a:xfrm>
            <a:off x="11353800" y="635635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381292272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88F5-9041-EE3A-13BC-AB169BD5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C05FF-CD93-05CE-1346-B2FA550B4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53D35-18B7-F30A-7E42-0414EB3FE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9454E-5A98-41BA-977D-893DDD80E7CA}" type="datetime1">
              <a:rPr lang="el-GR" smtClean="0"/>
              <a:t>26/6/2025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A42DF-3439-64D4-67FD-203D8921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98D14-55E0-B23F-8B2D-742C1261EAB4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55048518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943E0D-8CB2-27B0-96E9-99F82124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E05D-2D36-8A49-8922-6D226146F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730C-6485-63BC-EE56-590E6A55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8DA8-91E0-4FAB-89B2-96D9236BE404}" type="datetime1">
              <a:rPr lang="el-GR" smtClean="0"/>
              <a:t>26/6/2025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00D4D-ED4B-92ED-1941-E7AC025E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0ECC3-982F-5DD5-23DA-DAB541831231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28178886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D0B8-7870-C512-D3EB-ABB1672E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4C9B-EFA6-A241-E2C7-0A2C8331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9C7-0D85-E810-5431-BA88D9A77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45041-F5DC-401F-8339-A51A83AC0F56}" type="datetime1">
              <a:rPr lang="el-GR" smtClean="0"/>
              <a:t>26/6/2025</a:t>
            </a:fld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AA771-C85C-B8F6-F31F-208D1C25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09468-84C0-F1BB-FA8F-F11A70F1F34D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25233140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8624-1737-8C83-29AA-4168C31B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21CAC-7275-C546-9EAD-4875DD43C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D9C4-CC49-2CDC-BF14-AA257CE2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26A6-F7EB-4F97-AD80-E09CBD349279}" type="datetime1">
              <a:rPr lang="el-GR" smtClean="0"/>
              <a:t>26/6/2025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7BEF-3B2B-6A42-4329-5CF38DAA9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F504D-C2AC-9247-567A-D4E4EB050EAC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77304770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B479-AB67-5844-D2F8-BEEB1079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24D5-041C-5A00-573D-90F86CAA3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3BD8B-50D2-CACC-9B38-94B3EF306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6345A-287C-FFCD-6D3A-1F3D3392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BA4B-26FA-425D-81B6-CCD57CCC7AD1}" type="datetime1">
              <a:rPr lang="el-GR" smtClean="0"/>
              <a:t>26/6/2025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25B35-32E2-6CD3-63CC-C9F7B0FC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3998D-BBE8-8D33-466F-1A37C7238368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54348743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430F-E8BE-C663-8A6D-27AABC15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DD08E-1949-C1C8-285C-7769AE1E8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0FC75-392A-07E1-EF6A-93B9D334C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75E32-9838-879A-6395-FBB12FF3C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64B5D-3435-47B4-C64A-02ED53C6F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540EE-CF52-E6BA-0BD7-02732D61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6C02-2E9E-4541-954A-9343F948C7EE}" type="datetime1">
              <a:rPr lang="el-GR" smtClean="0"/>
              <a:t>26/6/2025</a:t>
            </a:fld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D567C-06D2-FB83-896E-06D7740BA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B318D-38B2-2538-D274-189BD2E956BE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97391611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6E59-2A75-AECE-668F-637E0938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F8B88-C108-1954-4CCF-B986D439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ADD-1E2D-4EE7-A960-AE399754C35F}" type="datetime1">
              <a:rPr lang="el-GR" smtClean="0"/>
              <a:t>26/6/2025</a:t>
            </a:fld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FAD1E-5F76-304B-18F7-A84C04B5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04AB9-0AE4-B0E4-86C7-0FFEB0CD9E7A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06447584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73C22-3F72-D99A-D49D-9B97186B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517D-202B-4F77-A29F-AAF1566CAF6E}" type="datetime1">
              <a:rPr lang="el-GR" smtClean="0"/>
              <a:t>26/6/2025</a:t>
            </a:fld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94EBD-EE04-48DD-1EC9-037171A1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EBEE9-B58F-A22A-755C-E8B7225275BB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87047431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2CE4-27C6-0446-FA20-24A51594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5F4CA-AF5F-9578-9FB3-3D705A527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0102A-B42C-12E9-AFE9-97458AAF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7959C-8F64-4AD9-EA79-CF631AFD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E15AE-4C52-4369-86E1-269B6C017247}" type="datetime1">
              <a:rPr lang="el-GR" smtClean="0"/>
              <a:t>26/6/2025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A525E-209B-ECA7-4611-88DB5550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4C81D-8394-D873-E5F9-32065A319A60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025377510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CB76-F779-36C7-FA63-3D8D12E6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C706CB-2CF5-8A49-BC58-CB8965BA5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EBD4F-505F-EEB9-6EE2-641588C3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6443D-BBE3-CFDB-8B90-A65C5A5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822F7-2F64-47DE-828A-7328C62183EA}" type="datetime1">
              <a:rPr lang="el-GR" smtClean="0"/>
              <a:t>26/6/2025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55F24-B237-03DE-BF21-2526A939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CB6D2-C4A5-AF18-F6AA-CA0256A60FF8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59874049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A5940-DD2E-F571-FB72-7A56AEA0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B8ECC-4EF2-07B0-99FF-6DE59185F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481DE-9CA5-13AB-70EE-A0C3D7714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74026-810A-42E1-BB36-83A816EBB4AF}" type="datetime1">
              <a:rPr lang="el-GR" smtClean="0"/>
              <a:t>26/6/2025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C779-7B79-683B-96C5-AAD7BD066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736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Tableau/PISA%202018%20GDP%20Analysis.twbx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1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D1FA-11CB-080E-BDFC-2471835FB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2324" y="4886515"/>
            <a:ext cx="4168431" cy="1784202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MSc Data Science AUEB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Data Visualization and Communication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Professors: Dimitris Karlis, Nikos Platis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Giagkos Stylianos | f3352410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Papadopoulos Ioannis | f3352409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Vitsentzatos Nikolaos | f3352405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8226BF-E76F-1F22-659F-3E8AD3E85C50}"/>
              </a:ext>
            </a:extLst>
          </p:cNvPr>
          <p:cNvCxnSpPr>
            <a:cxnSpLocks/>
          </p:cNvCxnSpPr>
          <p:nvPr/>
        </p:nvCxnSpPr>
        <p:spPr>
          <a:xfrm>
            <a:off x="702380" y="1614554"/>
            <a:ext cx="0" cy="4560104"/>
          </a:xfrm>
          <a:prstGeom prst="line">
            <a:avLst/>
          </a:prstGeom>
          <a:ln w="38100">
            <a:solidFill>
              <a:srgbClr val="76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8" name="Picture 4" descr="Λογότυπα | Οικονομικό Πανεπιστήμιο Αθηνών">
            <a:extLst>
              <a:ext uri="{FF2B5EF4-FFF2-40B4-BE49-F238E27FC236}">
                <a16:creationId xmlns:a16="http://schemas.microsoft.com/office/drawing/2014/main" id="{BA05FCDA-5C54-4821-9763-04BCCF82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2" y="300147"/>
            <a:ext cx="3089496" cy="7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4714D-B526-86D7-B8A3-63311B6BDB5F}"/>
              </a:ext>
            </a:extLst>
          </p:cNvPr>
          <p:cNvSpPr txBox="1"/>
          <p:nvPr/>
        </p:nvSpPr>
        <p:spPr>
          <a:xfrm>
            <a:off x="511841" y="3629203"/>
            <a:ext cx="111612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“France on the Road: A Nation in Motion” </a:t>
            </a:r>
          </a:p>
          <a:p>
            <a:pPr algn="ctr"/>
            <a:r>
              <a:rPr lang="en-US" sz="2400" b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39D1D-7536-F627-C0CF-976685652516}"/>
              </a:ext>
            </a:extLst>
          </p:cNvPr>
          <p:cNvSpPr txBox="1"/>
          <p:nvPr/>
        </p:nvSpPr>
        <p:spPr>
          <a:xfrm>
            <a:off x="785891" y="4644867"/>
            <a:ext cx="1116129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i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An Evidence-Based Exploration of Risk, Behavior, and Road Safety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F42613-492E-F44A-BCBE-D80EA31EAD5E}"/>
              </a:ext>
            </a:extLst>
          </p:cNvPr>
          <p:cNvGrpSpPr/>
          <p:nvPr/>
        </p:nvGrpSpPr>
        <p:grpSpPr>
          <a:xfrm>
            <a:off x="10211515" y="300146"/>
            <a:ext cx="1652161" cy="771569"/>
            <a:chOff x="318938" y="6211443"/>
            <a:chExt cx="1238960" cy="5566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D128B1-0FB7-E082-34B9-6BECBF04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38" y="6211443"/>
              <a:ext cx="692135" cy="55661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91688-1A48-24A2-EA33-86F0C462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073" y="6343734"/>
              <a:ext cx="546825" cy="30296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DED5019-93C9-0231-696E-009990385D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891" b="6769"/>
          <a:stretch>
            <a:fillRect/>
          </a:stretch>
        </p:blipFill>
        <p:spPr>
          <a:xfrm>
            <a:off x="3042885" y="903492"/>
            <a:ext cx="6099204" cy="30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2876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9FD76-D7B2-AE86-080E-F8D85E625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7AAE80-CAFA-2B50-DB9C-934ED4C34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4" y="1212939"/>
            <a:ext cx="8229598" cy="4702627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977AC0F-2969-20A4-9767-1577F3066E4E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9CCD44-60B0-3513-8121-A54074BCA0F8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B42E473-34C7-CA74-6BDA-0A0DB185EBA6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C70A11-F92D-F7D7-9461-F1180C7555A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2F3551-8B6A-3394-6925-1CEDDB6CC968}"/>
              </a:ext>
            </a:extLst>
          </p:cNvPr>
          <p:cNvSpPr txBox="1"/>
          <p:nvPr/>
        </p:nvSpPr>
        <p:spPr>
          <a:xfrm>
            <a:off x="8406586" y="2010999"/>
            <a:ext cx="3667428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rgbClr val="762124"/>
                </a:solidFill>
              </a:rPr>
              <a:t>Labour</a:t>
            </a:r>
            <a:r>
              <a:rPr lang="en-US" sz="1600" i="1" dirty="0">
                <a:solidFill>
                  <a:srgbClr val="762124"/>
                </a:solidFill>
              </a:rPr>
              <a:t> Day, Whit Monday, and Victory in Europe Day see the highest number of reported road accidents among national holidays.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62124"/>
                </a:solidFill>
              </a:rPr>
              <a:t>Labour</a:t>
            </a:r>
            <a:r>
              <a:rPr lang="en-US" sz="1400" i="1" dirty="0">
                <a:solidFill>
                  <a:srgbClr val="762124"/>
                </a:solidFill>
              </a:rPr>
              <a:t> Day (672), Whit Monday (626), and Victory in Europe Day (620) top the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Spring and early summer holidays tend to show higher accident numbers, likely due to: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Increased travel and leisure outings.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Longer daylight hours leading to more active road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Holidays like Christmas (322) and New Year (475) have noticeably lower accident counts, possibly due to: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Reduced travel.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Heavier enforcement or public messaging during winter holidays.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523CD-0363-E3DA-4028-9CEFEBB76115}"/>
              </a:ext>
            </a:extLst>
          </p:cNvPr>
          <p:cNvSpPr txBox="1"/>
          <p:nvPr/>
        </p:nvSpPr>
        <p:spPr>
          <a:xfrm>
            <a:off x="8406586" y="1109910"/>
            <a:ext cx="3667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“Certain public holidays—particularly in spring and early summer—are linked to higher accident counts.”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67FBA-CC36-AA25-68EA-C67BC280293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2814528-F31F-2E86-8C4A-657C03910820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4857FD0-0F83-C184-4EB9-57C6A43E4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954B7AB-1CFB-D5FF-FA70-BC79CF04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6EAA217-2AE3-8DD0-C9F5-53665DCA6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61795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3B9C2-37AD-6CDC-8B8D-69C2FF005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AE23BA-572C-4744-5A73-A45427ACA2FE}"/>
              </a:ext>
            </a:extLst>
          </p:cNvPr>
          <p:cNvSpPr txBox="1"/>
          <p:nvPr/>
        </p:nvSpPr>
        <p:spPr>
          <a:xfrm>
            <a:off x="1211179" y="1813173"/>
            <a:ext cx="976964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 Geographic &amp; Infrastructure Risk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Where do accidents happen — and under what physical conditions?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AC12D301-6AAD-946B-4952-1CE6D37F90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FEEF1584-D7A3-09BB-0CA0-64464DBC7E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41F29DF-A316-C15F-E3B2-DE9265F3B4D9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D34C39-C6A0-850C-DB15-2340121E5094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B84492-E3BD-D021-CF0F-9DFA311C30A9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ED239E0-5AED-A22C-37D9-64E39636B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DB1B994-2486-8DF6-247A-60D3742E2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7C0C9186-43A1-D0A2-3827-2D446E949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480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D4434-71B6-D414-D7BE-2D1657DC8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5C34F90-72B6-CE76-234E-4E710D62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77" y="994404"/>
            <a:ext cx="9230761" cy="527472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D127133-93F3-1B27-0D98-D93D1C44F6A0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BDE58E-DB06-A9A3-E21C-BE31DD38D4CA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964C84D5-E823-B5D3-4046-E24E87AD25B8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7A5210-A2B5-CAC9-FB92-7835345953BB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553783-BA53-CA81-168B-2DF69EA4253E}"/>
              </a:ext>
            </a:extLst>
          </p:cNvPr>
          <p:cNvSpPr txBox="1"/>
          <p:nvPr/>
        </p:nvSpPr>
        <p:spPr>
          <a:xfrm>
            <a:off x="8153397" y="1682654"/>
            <a:ext cx="3856701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Urban accidents cluster around major cities; rural incidents are more spread out, particularly in central and southeastern France.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Urban Zones: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High concentration around Île-de-France (Paris region), Lyon, Marseille, and Bordeaux.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Reflects dense traffic, pedestrian activity, and urban congestion.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Rural Zones: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Accidents are more geographically dispersed, particularly in central, eastern, and southern France.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These often occur on departmental or national roads with higher speed limits and lower visibility.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166DB-8DF3-13C5-C5CB-D9BAB298D9E0}"/>
              </a:ext>
            </a:extLst>
          </p:cNvPr>
          <p:cNvSpPr txBox="1"/>
          <p:nvPr/>
        </p:nvSpPr>
        <p:spPr>
          <a:xfrm>
            <a:off x="8153397" y="837461"/>
            <a:ext cx="385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“Urban areas show higher accident concentrations, while rural areas reveal broader but sparser clusters.”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F7A2A4-7B7A-D783-4494-E66BB618808B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32D8C2-92E7-67F8-7341-80E604CD7DD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67C959E-0CDB-F039-4512-63EFBA31C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39D8050-24F9-D773-3361-C30CB3702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0AB32357-7428-CBC1-5884-99C736D1A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2B0D213-0C2A-898F-5170-C5BDBCFCD509}"/>
              </a:ext>
            </a:extLst>
          </p:cNvPr>
          <p:cNvSpPr txBox="1"/>
          <p:nvPr/>
        </p:nvSpPr>
        <p:spPr>
          <a:xfrm>
            <a:off x="7914348" y="5459527"/>
            <a:ext cx="40957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>
                <a:solidFill>
                  <a:srgbClr val="762124"/>
                </a:solidFill>
              </a:rPr>
              <a:t>⚠️Density, in this plot, is the estimated number of accidents per unit area, computed using 2D kernel density estimation (KDE).</a:t>
            </a:r>
          </a:p>
          <a:p>
            <a:pPr lvl="1"/>
            <a:r>
              <a:rPr lang="en-US" sz="1000" i="1" dirty="0">
                <a:solidFill>
                  <a:srgbClr val="762124"/>
                </a:solidFill>
              </a:rPr>
              <a:t>It reflects how tightly accidents are clustered in space during each </a:t>
            </a:r>
            <a:r>
              <a:rPr lang="en-US" sz="1000" i="1">
                <a:solidFill>
                  <a:srgbClr val="762124"/>
                </a:solidFill>
              </a:rPr>
              <a:t>month </a:t>
            </a:r>
          </a:p>
          <a:p>
            <a:pPr lvl="1"/>
            <a:r>
              <a:rPr lang="en-US" sz="1000" i="1">
                <a:solidFill>
                  <a:srgbClr val="762124"/>
                </a:solidFill>
              </a:rPr>
              <a:t>The </a:t>
            </a:r>
            <a:r>
              <a:rPr lang="en-US" sz="1000" i="1" dirty="0">
                <a:solidFill>
                  <a:srgbClr val="762124"/>
                </a:solidFill>
              </a:rPr>
              <a:t>darker the area, the higher the local concentration of accidents (not exact counts, but a smooth estimate based on nearby points).</a:t>
            </a:r>
          </a:p>
        </p:txBody>
      </p:sp>
    </p:spTree>
    <p:extLst>
      <p:ext uri="{BB962C8B-B14F-4D97-AF65-F5344CB8AC3E}">
        <p14:creationId xmlns:p14="http://schemas.microsoft.com/office/powerpoint/2010/main" val="41845940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D484E-A701-4914-3D27-B778BAA82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3C93B-AB0C-F09B-AEBF-413829565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9" y="1116578"/>
            <a:ext cx="8229598" cy="4702627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43F8B22-9461-76C1-8D17-607BFBA800DB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8D009C-63A8-B835-B485-5D7034422EED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07D1CFDD-9990-5BE6-157B-E3E26C56E94A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48A47C-60B9-E269-3356-A926691BBADA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E224890-46FF-34B6-D87C-E36BDA0EF7FC}"/>
              </a:ext>
            </a:extLst>
          </p:cNvPr>
          <p:cNvSpPr txBox="1"/>
          <p:nvPr/>
        </p:nvSpPr>
        <p:spPr>
          <a:xfrm>
            <a:off x="8729210" y="1811545"/>
            <a:ext cx="3297475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Municipal (51.8%) and departmental (32.5%) roads dominate the accident landscape in France.</a:t>
            </a:r>
          </a:p>
          <a:p>
            <a:endParaRPr lang="en-US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Municipal roads: nearly half of all incidents (51.8%) — these are local roads with dense traffic and varied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Departmental roads: 32.5%, representing interregional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National roads and Highways: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~ 7% for both, despite higher speeds — suggesting better design or policing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Minor shares: Parking lots and off-network locations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3050-2591-9B04-8949-B193A1D4DF06}"/>
              </a:ext>
            </a:extLst>
          </p:cNvPr>
          <p:cNvSpPr txBox="1"/>
          <p:nvPr/>
        </p:nvSpPr>
        <p:spPr>
          <a:xfrm>
            <a:off x="8563897" y="888215"/>
            <a:ext cx="3628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“Municipal and departmental roads account for nearly 80% of all road accidents.”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7E8FAA-5870-207B-CF5B-D84CA260F1A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DFFF0B-7725-BE3A-68B7-06A37453796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FDFB9D3-2598-0EEC-D168-6748F66EA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59F0A6-B16E-6772-FB19-3C8A6D7CB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49ABFFB-1821-12CA-9D2D-7587E6102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53625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162B7-14EB-C405-7588-FC5160D7E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71B0842-661F-AFC8-C8E3-7A9D85CEB438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7E7B83-3EDE-A28B-5052-30A7B2ABAB1B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75F55AC3-4B4A-F9C4-B939-E33153887DC9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4A420F-37F2-3ACB-DABC-64A1C9B80DC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4A45DF-97B8-8EBB-F4D9-1AE8021AC235}"/>
              </a:ext>
            </a:extLst>
          </p:cNvPr>
          <p:cNvSpPr txBox="1"/>
          <p:nvPr/>
        </p:nvSpPr>
        <p:spPr>
          <a:xfrm>
            <a:off x="8575587" y="1719212"/>
            <a:ext cx="3616413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The majority of accidents did not involve special infrastructure, yet intersections and ramps account for a significant portion of those that did.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 Infrastructure Involvement: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Over 240,000 accidents occurred on regular roads without special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High-Risk Structures: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Modified intersections are the top infrastructure-related setting, with over 16,000 incidents, likely due to complex navigation, signaling issues, or blind spots.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Interchange ramps (4,122) and bridges/overpasses (3,736) also present notable risk due to merging complexity and speed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Other Observations: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Pedestrian zones, tunnels, and railway crossings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32D52-ADFD-7475-0B4D-7352A1B2F7AA}"/>
              </a:ext>
            </a:extLst>
          </p:cNvPr>
          <p:cNvSpPr txBox="1"/>
          <p:nvPr/>
        </p:nvSpPr>
        <p:spPr>
          <a:xfrm>
            <a:off x="8413654" y="894626"/>
            <a:ext cx="39402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accidents occur outside specialized infrastructure, but intersections and ramps remain high-risk locations.”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4C8560-0465-D878-AD63-597495599D7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C3B295-3BB0-3013-9CE9-4758DBC05D16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1252B82-CCBE-5D9B-1A7D-E7A03701E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EFC703E-78CE-8870-B3CD-515B33B07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354B9E91-82C5-8FA6-1661-CEF52619C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0C5F4DB-7939-29FC-BE13-D4CD9D57D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55" y="1132151"/>
            <a:ext cx="8512355" cy="486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759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8AFE-0375-BBAD-CFCE-B130208C5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C4D7BB-A5F1-0C69-0EB3-AF324F55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9" y="1198679"/>
            <a:ext cx="7968085" cy="4553191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A3EF3C4-203A-7E4D-8C45-B785551AE30F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B084A1-94FB-A53C-EE5D-D0C675F6906B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261A20A-3C6D-0833-4105-21E6FA8F43F0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AA06ED-3FFF-FC63-264F-57EE7454AD80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B26514-D9FF-D689-C7A1-EE4448C5E72B}"/>
              </a:ext>
            </a:extLst>
          </p:cNvPr>
          <p:cNvSpPr txBox="1"/>
          <p:nvPr/>
        </p:nvSpPr>
        <p:spPr>
          <a:xfrm>
            <a:off x="8287024" y="1434474"/>
            <a:ext cx="3942727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Most accidents involve side or rear-end collisions, reflecting common driving dynamics in traffic and urban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Dominant Types: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Other collisions (89,820) lead in total count, indicating scenarios that don’t neatly fall into common crash patterns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Side collisions (78,630) and rear-end crashes (30,561) are the next most frequent, often occurring at intersections, during lane changes, or in traffic congestion.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Less Frequent but Riskier: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Head-on collisions (25,785) are less common but tend to result in higher severity injuries.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Multi-vehicle and chain collisions involving 3+ vehicles (8,000+) can indicate poor visibility, speeding, or sudden braking on high-speed roads.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 Collision Cases: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Nearly 30,000 cases report no collision—these may involve rollovers, solo accidents, or evasive maneuvers that still result in injury.</a:t>
            </a:r>
            <a:endParaRPr lang="en-US" sz="1600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95927-AFC3-7A5E-5C4D-B9C3204FC402}"/>
              </a:ext>
            </a:extLst>
          </p:cNvPr>
          <p:cNvSpPr txBox="1"/>
          <p:nvPr/>
        </p:nvSpPr>
        <p:spPr>
          <a:xfrm>
            <a:off x="7521680" y="491319"/>
            <a:ext cx="46111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“Side and rear-end collisions are the most common crash types, but varied collision scenarios demand diverse safety interventions.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C87328-A2E2-2D60-71C4-757ECB58191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384F97-2C5C-2A16-E392-7BF9327739F6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B33D37A-63E3-65C6-D4F5-6F68C33E6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8B056A4-F80D-FF81-20D9-F6097862F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CC1AD0A-BB33-B933-23D3-B22E4ACCD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25415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D7597-5130-FD88-E49E-EA879B540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6168ED-171A-C240-5F95-36D6B8DAA1D9}"/>
              </a:ext>
            </a:extLst>
          </p:cNvPr>
          <p:cNvSpPr txBox="1"/>
          <p:nvPr/>
        </p:nvSpPr>
        <p:spPr>
          <a:xfrm>
            <a:off x="1167733" y="2394972"/>
            <a:ext cx="98565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Demographic Risk Profiles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Who is most involved in accidents?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9F4B50DF-8E78-3CB1-C50E-96DE073E22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35ABBC16-9C9A-79D7-5809-F18846B836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F556046-A7C9-8C73-CE5A-9C741929D25A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4ADB3D-DCAD-A8C8-1356-59B32DE3E03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2C12B7-09B4-1348-F489-4140005E34AD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49E4832-9C15-D981-0BCD-F26F38C8E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4C1741-84CE-C667-D627-6B71C0A4B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1CC071D-BDE6-B808-817D-F5B5D3B2D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82462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E60D0-0D9A-76B1-7C93-A00E9ECE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6BE7A-A1CA-B92D-F550-4024CF5B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6" y="1132151"/>
            <a:ext cx="7886136" cy="45063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F9A0418-C4A1-04F2-091C-4D6E5809AF70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55414F77-72C2-E199-3119-017576E9DA32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9C52DB-7E1B-3DBB-5AA5-F3FF56CDCA0E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946B897-5D37-8952-51EA-1A0FD3979CB5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F8CAD-FC49-0221-8BDB-2EF6AA830B2E}"/>
              </a:ext>
            </a:extLst>
          </p:cNvPr>
          <p:cNvSpPr txBox="1"/>
          <p:nvPr/>
        </p:nvSpPr>
        <p:spPr>
          <a:xfrm>
            <a:off x="7905458" y="1563298"/>
            <a:ext cx="411479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The majority of road accident drivers are male, whereas women appear more frequently as passengers. Pedestrian accident involvement is nearly balanced across genders.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Among drivers, male involvement (647,681) is nearly 2.7× higher than that of females (244,086), suggesting riskier driving behavior or higher vehicle usage by 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In contrast, for passengers, females slightly outnumber males: 109,938 vs. 88,618.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Pedestrian counts are roughly equal across genders: 28,173 (F) vs. 25,162 (M), implying no significant gender difference in pedestrian vulnerability.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This distribution may reflect broader mobility and social behavior patterns: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Men possibly drive more frequently or for longer distances.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Women may be more reliant on public transport, or often occupy non-driving roles in vehicles.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5D00B-44FD-8CFA-04E0-9B095E83CE30}"/>
              </a:ext>
            </a:extLst>
          </p:cNvPr>
          <p:cNvSpPr txBox="1"/>
          <p:nvPr/>
        </p:nvSpPr>
        <p:spPr>
          <a:xfrm>
            <a:off x="7905459" y="639968"/>
            <a:ext cx="4114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“Men are significantly overrepresented as drivers in accidents, while women are more likely to be passengers or pedestrians.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AD6BC9-27AD-6AC8-DA29-93AA6A498BB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D0AEB5-86C2-1ECF-41EA-D193A4C4CDE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4CC82EA-59CB-BB9F-C4BA-5171920AD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035488F-BC2E-232E-43BC-FAE48B853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358B202-0070-21D6-36DF-84B29BCE3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263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E36A-8ABC-0CF7-F5FE-55A1E2C4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AD31F-A3F6-1B59-1E49-ACD5DC896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41" y="1119065"/>
            <a:ext cx="8229597" cy="4702627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DA321E2-F814-D672-5B80-0D6F71691F64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F1916-D4F3-1DAE-914A-4FAF5B3871D1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EC468188-A8A1-E4CC-DE7A-0F66EB3B6048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68D8DE-8F9B-3880-4647-5B1D6DB93E88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002B32E-B8AC-B696-CFC9-949FBB9EAB29}"/>
              </a:ext>
            </a:extLst>
          </p:cNvPr>
          <p:cNvSpPr txBox="1"/>
          <p:nvPr/>
        </p:nvSpPr>
        <p:spPr>
          <a:xfrm>
            <a:off x="8298426" y="1784982"/>
            <a:ext cx="3923299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Accident involvement skews male across all categories. Elderly women are more represented among pedestrians than in any other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Drivers: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Male dominance across all ages, especially under 40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Female involvement drops with age, likely due to licensing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Passengers: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More gender balance overall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Women slightly more represented in middle to older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Pedestrians: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Near gender parity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Elderly women (65–85+) overrepresented, reflecting greater exposure and vulnerability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C5ED2-7163-A75F-0A45-ADF5DE444740}"/>
              </a:ext>
            </a:extLst>
          </p:cNvPr>
          <p:cNvSpPr txBox="1"/>
          <p:nvPr/>
        </p:nvSpPr>
        <p:spPr>
          <a:xfrm>
            <a:off x="7738619" y="910354"/>
            <a:ext cx="44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“Males dominate accident involvement across all roles, especially as drivers, while elderly female pedestrians show notable presence.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B87E0C-ECDC-4066-1609-CAFB364BB16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31CB66-740C-8D9A-913C-ABDF8E166A59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81141EC-6B56-F5FA-40B0-FEA689395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8B16A96-B6EB-7137-2475-891BABD57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002F4212-E7DF-B8AD-C8D3-D0047C971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82806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62277-5628-885D-D6EE-ABDFFC0B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6E66E-6173-5357-AA77-F31AC5C7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7" y="1132151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CB0D25-F33B-C22C-4E36-6271C91A303F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9C8382-A594-BDBC-E96D-9786D0742167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202B68D4-65F2-03F6-EC3F-57107576B3BE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4CAD388-D3D6-3190-7001-D0263C9D9932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60E8C1C-BE08-0D74-9676-E7E57A7F43FC}"/>
              </a:ext>
            </a:extLst>
          </p:cNvPr>
          <p:cNvSpPr txBox="1"/>
          <p:nvPr/>
        </p:nvSpPr>
        <p:spPr>
          <a:xfrm>
            <a:off x="8578646" y="2227761"/>
            <a:ext cx="361335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Young drivers (age 20–35) are the dominant group in accidents across every weekday.</a:t>
            </a:r>
          </a:p>
          <a:p>
            <a:endParaRPr lang="en-US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Across all days, the median age is centered around 30.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There's little difference in median or spread between weekdays and weekends.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Slightly younger profiles appear on weekends (Saturday and Sunday), possibly due to leisure driving or nightlife.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4F112-C92D-231F-AFF5-A81A16DCE86D}"/>
              </a:ext>
            </a:extLst>
          </p:cNvPr>
          <p:cNvSpPr txBox="1"/>
          <p:nvPr/>
        </p:nvSpPr>
        <p:spPr>
          <a:xfrm>
            <a:off x="8459544" y="1218291"/>
            <a:ext cx="3613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“Younger drivers are consistently overrepresented across all weekdays, with minor weekend variation.”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DC000A-3295-D95C-56EA-31BE37CEA24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E6B8C4-2BD9-26A3-3906-CA1B0F29FF13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7B83418-E749-AEE1-5154-41C034F50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B4AD191-50A3-FDE1-56C8-F06EFD9E1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745CBBA-7E19-930C-49BB-4DB85E16D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73354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95187-02B5-DCA4-E5FB-933312CFA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0C66A75-0BB6-63C6-9434-D687C0EE8725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663AA-FE44-D7EA-1999-64FC87035438}"/>
              </a:ext>
            </a:extLst>
          </p:cNvPr>
          <p:cNvSpPr txBox="1"/>
          <p:nvPr/>
        </p:nvSpPr>
        <p:spPr>
          <a:xfrm>
            <a:off x="2880898" y="2473404"/>
            <a:ext cx="64302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Introduction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A3B82F0A-108F-C369-DCF0-D7FCAC5BC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C36A12AC-1DC7-E4CF-895B-39CDA907B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8232CD-2F90-6E8F-45F8-BDC2189411A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7DFADB-612F-3A60-D16C-85E34A0E2F05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1F3B997-3A01-6771-3E9C-DD6A033F4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AB131C7-59C7-8C9E-9FD6-A6D2BF5C5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2CC50DC6-3932-7771-32A9-3CA22C754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12785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809EF-3D5E-B64C-5A4B-61AFE7630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85D9-C830-CC33-B0E5-46D3A01E3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8" y="1132152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61C0638-F10D-D867-22EC-0263BF514310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9A8D49-2088-B225-2283-DCEA8AFEF739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4894AB5-AC1D-C9C8-9866-71F14F6816D4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4ABD8B-3B85-563A-C908-65E8EC48949B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B2508D0-1CF0-4DA2-4A28-E243BBFF6FAC}"/>
              </a:ext>
            </a:extLst>
          </p:cNvPr>
          <p:cNvSpPr txBox="1"/>
          <p:nvPr/>
        </p:nvSpPr>
        <p:spPr>
          <a:xfrm>
            <a:off x="8153400" y="1971107"/>
            <a:ext cx="37632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Injury severity correlates with age: fatal and serious injuries rise with age, while minor or no injuries are more frequent among the young.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Unharmed and minor injury peaks: age 20–35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Hospitalizations and fatalities: shift sharply right, peaking at 60+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Older drivers are more vulnerable to trauma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Young drivers may crash more but survive more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Could reflect physical fragility, reaction time, or medical recovery issues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865DF-ABCB-81B9-B77C-DB8419F59B1E}"/>
              </a:ext>
            </a:extLst>
          </p:cNvPr>
          <p:cNvSpPr txBox="1"/>
          <p:nvPr/>
        </p:nvSpPr>
        <p:spPr>
          <a:xfrm>
            <a:off x="7913624" y="1031311"/>
            <a:ext cx="3896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“Older drivers are more likely to die or be hospitalized in accidents — younger ones more often escape unharmed.”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EA9498-B203-9E97-D6E7-8AD31D9FD612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646F01-C7C8-F3C0-B2EB-C447D029284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2C4F10C-FE51-DEF9-4572-39FA139AF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AB226B4-ADA9-9EB6-ACAB-C0E6D4D12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53CE2440-D24D-4B0C-7689-CB50C9954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67694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32B13-0F6F-D42B-148F-B380BBEE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1CD9C6C-F0ED-0C1E-83B4-3FCE216A582D}"/>
              </a:ext>
            </a:extLst>
          </p:cNvPr>
          <p:cNvSpPr txBox="1"/>
          <p:nvPr/>
        </p:nvSpPr>
        <p:spPr>
          <a:xfrm>
            <a:off x="1167733" y="2394972"/>
            <a:ext cx="98565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Environmental Conditions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Do weather, light, and road surface play a role?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831F418-1165-ABBC-229A-94734083D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207363C8-544F-5A25-DA3B-D6D2B86B5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5CF0891-A32E-C917-D806-092E52840627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A15469-4577-8949-FB04-9CBAE450B75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C2DDBDB-046A-FDC5-86F7-22AC6A2F371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979A8CC-10FD-1B76-285D-3BDDE67B4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C6BFA44-AE40-F717-8C1B-22C536692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C3D7742-25A6-F5A6-5B3F-8A234CBA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996429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A4C97-2A9B-9D10-2B5F-89FAA56D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1A151-BFFA-C8D3-4E5A-7D6F107B9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11" y="1132152"/>
            <a:ext cx="8229599" cy="4937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82F1BB-C513-D0AC-FDB0-BF3159F956E4}"/>
              </a:ext>
            </a:extLst>
          </p:cNvPr>
          <p:cNvGrpSpPr/>
          <p:nvPr/>
        </p:nvGrpSpPr>
        <p:grpSpPr>
          <a:xfrm>
            <a:off x="375713" y="112010"/>
            <a:ext cx="11341768" cy="854806"/>
            <a:chOff x="721891" y="692338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8B0CCB28-0492-DEEA-611D-C4518B4B089A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692338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Environmental Conditions</a:t>
              </a:r>
            </a:p>
            <a:p>
              <a:pPr algn="l"/>
              <a:r>
                <a:rPr kumimoji="0" lang="en-US" sz="200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Do weather, light, and road surface play a role?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687769-9D78-B658-F3FF-E383048D6C9B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E4B8D73-80D1-E48A-9E0F-0ABEDDBA492C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3E9861-40A8-1852-6A16-FCC95EA820CF}"/>
              </a:ext>
            </a:extLst>
          </p:cNvPr>
          <p:cNvSpPr txBox="1"/>
          <p:nvPr/>
        </p:nvSpPr>
        <p:spPr>
          <a:xfrm>
            <a:off x="8470374" y="2302191"/>
            <a:ext cx="34343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81% of accidents occur in good weather, but light rain, fog, and snow contribute to a sizable share.</a:t>
            </a:r>
          </a:p>
          <a:p>
            <a:pPr lvl="1"/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Normal weather dominates (81%) — confirming that driver behavior, not weather, is often the key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Still, light rain (10%), overcast (3%), and heavy rain (2%) contribute to a meaningful portion of accidents.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Severe weather (snow, hail, fog, blinding sun) together make up ~5%.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9CF28-706A-4A2C-E295-4850E263E1A9}"/>
              </a:ext>
            </a:extLst>
          </p:cNvPr>
          <p:cNvSpPr txBox="1"/>
          <p:nvPr/>
        </p:nvSpPr>
        <p:spPr>
          <a:xfrm>
            <a:off x="8425131" y="1213525"/>
            <a:ext cx="3524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accidents occur in normal weather, but poor conditions still account for 19% of incidents.”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5B357E-3C2E-0A71-1513-CAA48706414F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21FA52-74F2-AAEB-6D2A-098CD7390F0F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C1A9E0A-B977-A1DE-E7DB-DA2328CFA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B22A2D0-C6E1-C4DA-8287-480444F8A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6830BE19-854D-5166-34DA-F88477736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2687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6C81A-A9A8-5D90-441B-8D8A7B142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9704F7-C3A4-40D6-DC59-090C45428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4" y="1261597"/>
            <a:ext cx="8229598" cy="47026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A4EF3F3-1A80-12CF-0F0B-68075EAC3056}"/>
              </a:ext>
            </a:extLst>
          </p:cNvPr>
          <p:cNvGrpSpPr/>
          <p:nvPr/>
        </p:nvGrpSpPr>
        <p:grpSpPr>
          <a:xfrm>
            <a:off x="375713" y="112010"/>
            <a:ext cx="11341768" cy="854806"/>
            <a:chOff x="721891" y="692338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E78192B-288C-8055-4130-C5AEF4BA8D9D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692338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Environmental Conditions</a:t>
              </a:r>
            </a:p>
            <a:p>
              <a:pPr algn="l"/>
              <a:r>
                <a:rPr kumimoji="0" lang="en-US" sz="200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Do weather, light, and road surface play a role?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FF7E1-BC6D-E44E-C690-7D135FFA6E82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6E90974-B21C-EB86-0DF7-15B939A1F84D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4AB1A0-EB91-6D83-D905-1C4C9E85996F}"/>
              </a:ext>
            </a:extLst>
          </p:cNvPr>
          <p:cNvSpPr txBox="1"/>
          <p:nvPr/>
        </p:nvSpPr>
        <p:spPr>
          <a:xfrm>
            <a:off x="8470374" y="2302191"/>
            <a:ext cx="343437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Most accidents occur on normal road surfaces, but wet, icy, and snowy conditions, while rarer, pose increased safety risks.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Over 213,000 accidents occurred on dry roads, confirming again that driver behavior is the primary contributor to accidents.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However, wet surfaces (44,574 cases) account for 17% of known conditions, and icy roads contributed over 2,000 incidents.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Small but non-negligible risks are visible for snowy, greasy, and flooded roads — these must be prioritized during winter readiness campaigns.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312AE-99BE-672A-E87C-7E3B6D141B88}"/>
              </a:ext>
            </a:extLst>
          </p:cNvPr>
          <p:cNvSpPr txBox="1"/>
          <p:nvPr/>
        </p:nvSpPr>
        <p:spPr>
          <a:xfrm>
            <a:off x="8425131" y="1213525"/>
            <a:ext cx="3524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“Wet and hazardous surfaces increase accident risk, but most crashes still occur on dry roads.”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9D745F-6BE0-AEC0-4EAE-F07244FFC52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D32586-0E97-AAA3-17D0-ECEEB1262A9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76F2D6E-3235-CAD3-8B1D-AF41F67B8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B9E7845-2283-D09D-4DD8-3E6C8A383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D64DC058-1622-0103-C575-46E0870BD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303197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88844-B3F9-108C-73BE-6585C399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39243F-D599-D79D-5C6B-CB1E02B95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4" y="1261597"/>
            <a:ext cx="8229598" cy="47026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26EF05-CFCA-5E45-A2F0-93747099EA8C}"/>
              </a:ext>
            </a:extLst>
          </p:cNvPr>
          <p:cNvGrpSpPr/>
          <p:nvPr/>
        </p:nvGrpSpPr>
        <p:grpSpPr>
          <a:xfrm>
            <a:off x="375713" y="112010"/>
            <a:ext cx="11341768" cy="854806"/>
            <a:chOff x="721891" y="692338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2384C42-003E-4ACE-2D83-1FEBD4C9F319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692338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Environmental Conditions</a:t>
              </a:r>
            </a:p>
            <a:p>
              <a:pPr algn="l"/>
              <a:r>
                <a:rPr kumimoji="0" lang="en-US" sz="200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Do weather, light, and road surface play a role?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4CC1A2-D3AA-3B30-3B57-79F540685768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C95B9AC-8B67-C3E1-537B-18A19EFD0EB3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346ADE-57A9-81C2-BA0F-6022D19E13F1}"/>
              </a:ext>
            </a:extLst>
          </p:cNvPr>
          <p:cNvSpPr txBox="1"/>
          <p:nvPr/>
        </p:nvSpPr>
        <p:spPr>
          <a:xfrm>
            <a:off x="8470374" y="2302191"/>
            <a:ext cx="34343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Most accidents occur in daylight, but poor lighting at night still contributes to tens of thousands of collisions.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Nearly 188,099 accidents occurred in daylight, simply due to high traffic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However, accidents in poorly lit or unlit night conditions (over 20,000 cases) show elevated risks, particularly in rural zones or faulty urban lighting.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Street lighting helps mitigate risk — e.g., night accidents with lights on (45,848) are twice as common as those with no lighting (20,825) — but still hazardous.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572A1-1AFD-CE9B-D7DF-B6CF0D09A147}"/>
              </a:ext>
            </a:extLst>
          </p:cNvPr>
          <p:cNvSpPr txBox="1"/>
          <p:nvPr/>
        </p:nvSpPr>
        <p:spPr>
          <a:xfrm>
            <a:off x="8425131" y="1213525"/>
            <a:ext cx="3524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“Lighting levels impact visibility and risk, especially at night.”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122FF5-65A9-D4CF-553F-50A75F5F4F3C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4DA494-9701-88BE-B443-D1C9DFAB2E13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97C2CB2-4D68-3AB5-2FFD-962022C6A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B6052CB-9B2D-EFD5-E90C-7D9E361D2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DAE3FDB9-0448-5A0B-82CF-969DFC6E4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458462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AE0D6-69B3-4F36-AFA5-2F7D2E45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53EFA13-E258-285F-DAA0-E1883BB2AC26}"/>
              </a:ext>
            </a:extLst>
          </p:cNvPr>
          <p:cNvSpPr txBox="1"/>
          <p:nvPr/>
        </p:nvSpPr>
        <p:spPr>
          <a:xfrm>
            <a:off x="1167733" y="1937772"/>
            <a:ext cx="985653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Injury Severity &amp;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Health Outcomes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How severe are the consequences of accidents?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7FB66BDE-8D1E-F6E0-BD68-1810EC67E4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BE459810-3C10-D2B6-9015-46DD9B7F9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E69E142-2ABA-E239-0252-B56D5E1A6A68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27057A-EF38-8859-1600-779968F3FA1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249658-12C7-2C62-F6B2-1033DE2D39DA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A153ADA-8BA0-AA7D-F865-7A72D7237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BF466D-16C0-2464-B985-3E4BA4871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B8672D85-96EE-7087-ECD8-6E3586124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923714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DFAAA-608F-50F3-6E6C-BB2027871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E32B5-A143-6F29-CBDF-04B4714DB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4" y="1246895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D946079-F90C-D3B6-C2E7-0E3148B18B56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2B1D14-4DF4-1C58-E4F9-F568E4F15615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2A39E532-D55C-40E3-5458-AB7C5156D3E1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9D6329-4246-6332-B114-30D8C35F6300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4DEC9C-64BF-BBBD-1FA7-4F38C525AB9E}"/>
              </a:ext>
            </a:extLst>
          </p:cNvPr>
          <p:cNvSpPr txBox="1"/>
          <p:nvPr/>
        </p:nvSpPr>
        <p:spPr>
          <a:xfrm>
            <a:off x="8605313" y="1956277"/>
            <a:ext cx="3489959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Half a million accident participants were uninjured, yet over 210,000 were hospitalized and more than 26,000 killed.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503,071 unharmed individuals – suggests that many incidents are low-impact or benefit from safety features (seatbelts, airbags)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404,393 minor injuries – requiring first aid or outpatient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210,558 hospitalizations – often indicating life-threatening or long-term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26,665 fatalities – representing the ultimate consequence of road risk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03C1-D20F-7EE0-3F0C-1BD9B3E8A34B}"/>
              </a:ext>
            </a:extLst>
          </p:cNvPr>
          <p:cNvSpPr txBox="1"/>
          <p:nvPr/>
        </p:nvSpPr>
        <p:spPr>
          <a:xfrm>
            <a:off x="8477248" y="984975"/>
            <a:ext cx="3746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 victims are unharmed or lightly injured — but over 26,000 fatalities highlight the human cost.”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D96B16-358A-9ACE-77D8-A13C602A322F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4BD1CA-6A46-BE8A-B5D9-D5B0E7420E44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8C42CB2-8D71-598B-7B98-B44AB0DD1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15F2543-0B05-5985-E1A2-B8A64B89C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74EEA4E1-6FB4-2356-BA0C-34EF19D9F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5582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FC6D0-8EC3-1C4E-4EC3-D241E419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96A21-7395-7A1A-AA93-6035A617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63" y="1174822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AC05739-E9F0-6906-77B6-785DFEB2FC79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14E156-2747-0895-3D18-F83632329F88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BB3F4AC-AEC6-0582-A425-29319211493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0B58B1-F5FD-B5BD-EBF9-A4F2A892A667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1D7DCF-D6AE-8905-3AF3-6B2AE87552B8}"/>
              </a:ext>
            </a:extLst>
          </p:cNvPr>
          <p:cNvSpPr txBox="1"/>
          <p:nvPr/>
        </p:nvSpPr>
        <p:spPr>
          <a:xfrm>
            <a:off x="8252592" y="1765469"/>
            <a:ext cx="384123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Daylight sees the most accidents overall, but night conditions — especially without street lighting — carry a significantly higher risk of death or serious injury.</a:t>
            </a:r>
          </a:p>
          <a:p>
            <a:pPr lvl="1"/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Under daylight, we see 805,161 total incidents, with 15,905 deaths →Fatality rate: ~1.97 per 1000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Hospitalization rate: ~17.78%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Under "night – no street lighting", we have 88,031 incidents with 6,193 deaths →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Fatality rate: ~70.36 per 1000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Hospitalization rate: ~28.32%</a:t>
            </a:r>
          </a:p>
          <a:p>
            <a:pPr algn="ctr"/>
            <a:r>
              <a:rPr lang="en-US" sz="1400" b="1" i="1" dirty="0">
                <a:solidFill>
                  <a:srgbClr val="762124"/>
                </a:solidFill>
              </a:rPr>
              <a:t>“~35x more likely to die in an accident occurring at night without lighting than during the day.”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Even with street lighting, night accidents are riskier (~13.7 deaths per 1,000). Lighting doesn’t reduce accident counts, but it clearly reduces severity.</a:t>
            </a:r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A1325-0A59-43C1-7044-E8531DD33771}"/>
              </a:ext>
            </a:extLst>
          </p:cNvPr>
          <p:cNvSpPr txBox="1"/>
          <p:nvPr/>
        </p:nvSpPr>
        <p:spPr>
          <a:xfrm>
            <a:off x="8275585" y="890319"/>
            <a:ext cx="3795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accidents happen in daylight, but lighting conditions at night dramatically increase severity risk.”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41F25-0341-F5F8-ED62-85F49D6B4B4F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07B9C3-4CE4-D2F4-ECCD-3997CA92250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269CFCC-BCD8-70CF-3D08-954282BB4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E631374-47C3-B1E7-2CDE-83A81A2DC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142D916-1788-8576-A0E4-B11647BB1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93352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208B-3026-1D44-FF3A-21C87BBA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5D38E-BAD4-864A-C609-04F608586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58" y="1199023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C5BD64B-506B-FBE6-D084-6FF3A9D6AFD7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13346C-0BE6-A54F-0874-BA7C84D37AC5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CA0DD7D-643F-717E-5B8E-513CACF34FE5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96BC22-8049-E1B8-D70F-D957A67420D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048348-B53F-7306-312C-7C82B8969DE1}"/>
              </a:ext>
            </a:extLst>
          </p:cNvPr>
          <p:cNvSpPr txBox="1"/>
          <p:nvPr/>
        </p:nvSpPr>
        <p:spPr>
          <a:xfrm>
            <a:off x="8123673" y="2030052"/>
            <a:ext cx="406832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Dangerous surfaces such as wet, icy, and flooded roads show significantly higher ratios of fatalities and hospitalizations compared to normal roads.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pPr algn="ctr"/>
            <a:r>
              <a:rPr lang="en-US" sz="1400" b="1" i="1" dirty="0">
                <a:solidFill>
                  <a:srgbClr val="762124"/>
                </a:solidFill>
              </a:rPr>
              <a:t>“Although most accidents (nearly 1.4 million) occur on normal surfaces, the risk per incident changes dramatically under hazardous conditions”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Wet roads, with ~183,000 accidents, show a fatality ratio of 25.67 per 1,000 – almost 2x higher than on normal roads.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Icy roads, while accounting for just ~15,500 cases, result in over 20 deaths per 1,000 incidents, a marked increase in severity.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most extreme example is flooded roads, which—despite being rare (~427 cases)—have a fatality ratio of 65.6 per 1,000, nearly 5x higher than average.</a:t>
            </a:r>
          </a:p>
          <a:p>
            <a:pPr algn="ctr"/>
            <a:r>
              <a:rPr lang="en-US" sz="1400" b="1" i="1" dirty="0">
                <a:solidFill>
                  <a:srgbClr val="762124"/>
                </a:solidFill>
              </a:rPr>
              <a:t>This has strong implications for road safety planning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70E7B-0410-09BE-96A7-1A8C23BBAF2B}"/>
              </a:ext>
            </a:extLst>
          </p:cNvPr>
          <p:cNvSpPr txBox="1"/>
          <p:nvPr/>
        </p:nvSpPr>
        <p:spPr>
          <a:xfrm>
            <a:off x="8042786" y="869907"/>
            <a:ext cx="41492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“Hazardous road surfaces—though less frequent—carry a disproportionately high risk of death and serious injury in traffic accidents.”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7C1397-190C-478A-C350-FD2C14E615DC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1B420B-2CD1-929D-8636-34D3EF51491E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116437F-AD42-BBD7-D27F-0894EA338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0A3C3B7-0BB1-6C08-EEF7-FAD0C9A1F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A6AF5F4-3095-72FD-08FC-5821B050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632961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3D7B8-A488-3061-594A-78FC4D56E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23E7C7-FEDC-72E3-53A4-8E77142F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9" y="1276494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AE0DDED-5D4E-BB79-3A64-A6BF3069D537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BAC871-3E52-6FB1-58DC-38411EE6F51E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6D4EFC09-B6E1-A71C-BA0D-BABE0D442278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3C6C7D-A0A6-E261-AD89-71E79052545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7C6C054-DED3-68AD-9DB9-6AC3B5FAA9F1}"/>
              </a:ext>
            </a:extLst>
          </p:cNvPr>
          <p:cNvSpPr txBox="1"/>
          <p:nvPr/>
        </p:nvSpPr>
        <p:spPr>
          <a:xfrm>
            <a:off x="8787160" y="2085321"/>
            <a:ext cx="3166217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Two-wheelers and trucks have a higher proportion of deaths and hospitalizations; cars and buses skew toward lower injury rates.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Motorcycles and scooters show the most severe outcomes per capita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Trucks also have a disproportionate share of serious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Cars show more “unharmed” outcomes — suggesting structural safety benefits (e.g., airbags, crash zones)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Buses and trams record the lowest severity, likely due to low speeds and professional drivers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F272B-B2AD-43A7-78C2-372028276261}"/>
              </a:ext>
            </a:extLst>
          </p:cNvPr>
          <p:cNvSpPr txBox="1"/>
          <p:nvPr/>
        </p:nvSpPr>
        <p:spPr>
          <a:xfrm>
            <a:off x="8421329" y="1161550"/>
            <a:ext cx="3770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“Motorcycles and heavy vehicles show a higher share of severe outcomes — cars offer better protection.”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F93310-959F-D387-EEA2-67D364A909BD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699D83-182D-5D8B-5E5F-295FAC732B93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794347E-FD42-55E4-E334-8A50775C2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B814450-51CE-3216-DAE7-81A293BCF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CB96AE0-33BC-D736-9987-DF4F38C01B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54793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3D4FA-D934-C587-63B8-C8AE2F348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07402E8-1894-DB2E-6BCC-DBB34BB847A3}"/>
              </a:ext>
            </a:extLst>
          </p:cNvPr>
          <p:cNvGrpSpPr/>
          <p:nvPr/>
        </p:nvGrpSpPr>
        <p:grpSpPr>
          <a:xfrm>
            <a:off x="0" y="211300"/>
            <a:ext cx="3295652" cy="854806"/>
            <a:chOff x="463551" y="802799"/>
            <a:chExt cx="3295652" cy="85480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E194DDC-450A-89D4-B11C-1B1D6A6910A0}"/>
                </a:ext>
              </a:extLst>
            </p:cNvPr>
            <p:cNvSpPr txBox="1">
              <a:spLocks/>
            </p:cNvSpPr>
            <p:nvPr/>
          </p:nvSpPr>
          <p:spPr>
            <a:xfrm>
              <a:off x="463551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Introduction</a:t>
              </a:r>
              <a:endParaRPr lang="el-GR" sz="4000" b="1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E258E1C-6D79-38E4-EDF8-C5C18481B4F2}"/>
                </a:ext>
              </a:extLst>
            </p:cNvPr>
            <p:cNvCxnSpPr>
              <a:cxnSpLocks/>
            </p:cNvCxnSpPr>
            <p:nvPr/>
          </p:nvCxnSpPr>
          <p:spPr>
            <a:xfrm>
              <a:off x="782490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FAD148-93F1-9AD3-D3F4-71D6EECEAA75}"/>
              </a:ext>
            </a:extLst>
          </p:cNvPr>
          <p:cNvSpPr txBox="1"/>
          <p:nvPr/>
        </p:nvSpPr>
        <p:spPr>
          <a:xfrm>
            <a:off x="318939" y="1368730"/>
            <a:ext cx="5624662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62124"/>
                </a:solidFill>
                <a:latin typeface="+mj-lt"/>
              </a:rPr>
              <a:t>Why Road Accident Data Matters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A national-scale analysis of injury-causing road accidents, leveraging open government data: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Based on: Annual French Road Accident Database (BAAC)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Collected by: French Ministry of the Interior (2005–2023)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Covers: Thousands of incidents annually involving multiple actors, locations, and risk factors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Purpose: Inform public safety policy, urban planning, and awareness campaigns through data-driven insights</a:t>
            </a: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9C5D078-D366-0760-3EE7-75CD58B0C7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17A08C1E-C5EB-B9DE-5DB1-D6FA6A2F27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26C323-42D7-1056-407B-16D5B48A9E22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1F7C75-4925-D39A-82D8-7DDCDC7E607A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744854-D5A3-7BA8-91DD-A82EB5C84B7B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9D3E1AB-D70C-1346-D72C-45B2234E1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EEA287-D261-26D4-5127-A5118773F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9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3AE2790F-62CC-80CA-3D76-9AEFDB9F2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7F260B-8F04-5304-F3F3-DED494D6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1" y="2443150"/>
            <a:ext cx="2064743" cy="1138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9276F2-5162-6A1D-7300-8C45C83FE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6197"/>
            <a:ext cx="3575201" cy="27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528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E192D-EF02-0FE0-4AA3-E125F323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4C488-9803-B312-F989-B0CA93B57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8" y="1199023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E502625-1796-A717-0491-1AE4FE4562D8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C9D53E-E998-0124-BCAB-668053994458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52505743-EA1B-B71D-9ACD-C22B40C6A1AD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7CCDF8-DC59-5F29-85F8-C68CE27516C0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1D85B7-B36A-8DE1-A335-2CED588ADE98}"/>
              </a:ext>
            </a:extLst>
          </p:cNvPr>
          <p:cNvSpPr txBox="1"/>
          <p:nvPr/>
        </p:nvSpPr>
        <p:spPr>
          <a:xfrm>
            <a:off x="8577531" y="1962099"/>
            <a:ext cx="361446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Injury severity is clearly affected by safety equipment usage. Non-usage is linked to a much higher proportion of deaths and hospitalizations.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Used equipment: nearly 45% unharmed, with low fatality and hospitalization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Not used: dramatically higher proportion of serious and fatal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Unknown usage shows an ambiguous middle ground — underscores the need for better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Key 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Equipment like seatbelts and helmets drastically reduces 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Final confirmation of the “human behavior &gt; environment” thesis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1F3A8-A209-D0F7-C793-045224D1BF74}"/>
              </a:ext>
            </a:extLst>
          </p:cNvPr>
          <p:cNvSpPr txBox="1"/>
          <p:nvPr/>
        </p:nvSpPr>
        <p:spPr>
          <a:xfrm>
            <a:off x="8577531" y="1134436"/>
            <a:ext cx="3436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“Not using safety equipment significantly increases the likelihood of severe or fatal injuries.”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B9FF27-4A8F-A7C5-38B0-62E65ADDE3A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46091-07B1-36EA-77B9-CC8810F4347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AC6743A-3E8E-58EC-CCA0-F6E299FD1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87649C7-2E6C-B37E-5289-AC7F042AC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C376BAF-9A4A-7B66-5BF8-C1EEB828E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06929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03BC7-5333-EEF5-9148-1B35FE23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75A5C9-1022-735E-7829-DA50B0D087E2}"/>
              </a:ext>
            </a:extLst>
          </p:cNvPr>
          <p:cNvSpPr txBox="1"/>
          <p:nvPr/>
        </p:nvSpPr>
        <p:spPr>
          <a:xfrm>
            <a:off x="1167733" y="2090172"/>
            <a:ext cx="98565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Behavior &amp; Exposure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Why, how, and with what do people travel?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6A6E3C30-6939-11EF-E85C-521809B90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4571AD73-C459-23E8-4D7C-8EDA0124E8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CF6956-D230-2F1C-99A6-375D09D9784C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CAE4A-3244-205D-9677-26BD30FDC3D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532CB7-D3BF-1A99-1321-5564028C5D7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563A709-4772-BBEB-91B7-64254A796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5C8EDF-E15B-B434-5C2E-D95CCF188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3DDB3FF1-42E4-D3CC-8FB1-8443ED1E2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64332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5A321-2CDF-3EA7-B78D-EC879183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1D00B-4AE7-8B29-4194-ABFCDAE3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58" y="1180750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FF62C15-2718-5F63-3CC0-ED087CB94BEE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A6E159-0B58-11C5-84A3-93DED6E9A15D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368D43-F4DE-F9C8-38B5-1029447AC3E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F719EC-2E6B-44BC-653F-FA98CB34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FDEC72-CB67-7F57-524D-2A83A0E33DC6}"/>
              </a:ext>
            </a:extLst>
          </p:cNvPr>
          <p:cNvSpPr txBox="1"/>
          <p:nvPr/>
        </p:nvSpPr>
        <p:spPr>
          <a:xfrm>
            <a:off x="8508875" y="1768644"/>
            <a:ext cx="3413311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Leisure-related travel leads all other purposes in accident volume, with over 428,000 cases — nearly 3.5× higher than commuting.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428,110 leisure/recreation trips involved in accidents — the highest by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Work commutes (120,307) and on-the-job driving (81,000+) 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Other common purposes: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 Errands/shopping (52,000)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 School-related (20,000+)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Nearly 300,000 cases had unknown travel reasons, which reflects a data quality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Leisure travel often happens on weekends, at night, and on longer routes — aligning with earlier time and behavior patterns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58527-CB37-B671-5CB6-27556FCD731A}"/>
              </a:ext>
            </a:extLst>
          </p:cNvPr>
          <p:cNvSpPr txBox="1"/>
          <p:nvPr/>
        </p:nvSpPr>
        <p:spPr>
          <a:xfrm>
            <a:off x="8379357" y="845314"/>
            <a:ext cx="3672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“Leisure travel accounts for the most accidents — exceeding work, school, or errand-related driving.”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F6F5A5-7981-57E8-C061-DB19CD74DB2A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D1D978-F6C0-7A9E-2683-056D350A2CBB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B28184D-68C8-53FD-A58A-AD71F26F8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4D83104-ED6A-CDBB-5557-B5967E59C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CB0C9C5-5531-CFBE-0C1F-7F09C3137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95347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EAA39-3C83-5D65-5E39-609AC992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578A5-7CB0-EDA7-8546-76D375F4B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8" y="1246894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ABEFAB8-09E8-E665-CEEB-ED249CFD98A6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50FFD5-E23B-F8AF-2EEB-D6B6B2A031CE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E3BCA169-EE89-525D-D5B2-C0E8F9A157BD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D1FB7D8-F6F0-BE1A-0FB4-D7256760E611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1ABCF4-F1BE-E60C-DD43-E4128BDB7249}"/>
              </a:ext>
            </a:extLst>
          </p:cNvPr>
          <p:cNvSpPr txBox="1"/>
          <p:nvPr/>
        </p:nvSpPr>
        <p:spPr>
          <a:xfrm>
            <a:off x="8736502" y="2998043"/>
            <a:ext cx="31689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Over 900,000 accident participants reported using safety equipment; however, more than 31,000 did not, and 180,000 cases were undetermined.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3AFED-0EE8-8700-44A0-0F98C077F20A}"/>
              </a:ext>
            </a:extLst>
          </p:cNvPr>
          <p:cNvSpPr txBox="1"/>
          <p:nvPr/>
        </p:nvSpPr>
        <p:spPr>
          <a:xfrm>
            <a:off x="8864819" y="2074713"/>
            <a:ext cx="3040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 participants wore safety gear — but tens of thousands still didn’t.”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A3C89-0859-4A26-4273-BA24DDEDAF1E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5B50E0-64BE-32FE-56CB-60C77FE07EC5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F9DDBED-B635-CE1A-00CD-CD2541759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F8928CE-098D-8705-0AD7-A98E3863B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932D79F-3F25-145E-DBE9-8E3E30137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093185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335C-675F-0EEC-3972-0F0197C5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E40A5-C95F-983B-C6FB-D4508DA20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9" y="1246894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398E991-8740-9E50-D898-6BA179BCA629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710EDA-4CBA-CBE5-F9F4-8512136D4CBB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72D9E6A-6773-9025-C0A4-666E34A6313D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FE2111-C8C6-0BC5-12ED-5CC5D7015A2B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89DC7B-A02A-1976-BC29-5F0AD2BB28EF}"/>
              </a:ext>
            </a:extLst>
          </p:cNvPr>
          <p:cNvSpPr txBox="1"/>
          <p:nvPr/>
        </p:nvSpPr>
        <p:spPr>
          <a:xfrm>
            <a:off x="8635778" y="1979875"/>
            <a:ext cx="343925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With over 214.204 cars involved, this chart confirms their dominance in road traffic. Two-wheelers follow with high accident involvement.</a:t>
            </a:r>
          </a:p>
          <a:p>
            <a:endParaRPr lang="en-US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Cars (214.204) dominate due to volume and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Scooters, mopeds, and motorcycles come next — confirming their exposure and vulnerability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Light and heavy trucks follow, important due to mass and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Bicycles, buses, and agricultural vehicles are present in smaller but notable quantities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C3477-A1EA-3888-6D23-6D2EC68E8B80}"/>
              </a:ext>
            </a:extLst>
          </p:cNvPr>
          <p:cNvSpPr txBox="1"/>
          <p:nvPr/>
        </p:nvSpPr>
        <p:spPr>
          <a:xfrm>
            <a:off x="8752747" y="1040001"/>
            <a:ext cx="32053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“Cars are the most involved vehicle type by far, followed by two-wheelers and light trucks.”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6CD3F5-DAD2-8B1C-E6B4-C4DAAFDEB86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698255E-3FFD-C035-5A44-E69978DA0DA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08061C1-62FD-78B5-0405-549450C88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094D71A-E00B-74D7-A456-E41CD0747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B3ECC41-E5E8-996F-F7A4-981F86E0D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690395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7407-ED1B-6224-EDE0-5762E1FC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00CECE-3B11-DA9E-4382-AFF848E9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8" y="1270135"/>
            <a:ext cx="8379764" cy="4788436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790AC03-EC63-9821-479E-65555F1FE223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A8BD4-881D-EF33-DD09-8D72B905A8C5}"/>
              </a:ext>
            </a:extLst>
          </p:cNvPr>
          <p:cNvSpPr txBox="1"/>
          <p:nvPr/>
        </p:nvSpPr>
        <p:spPr>
          <a:xfrm>
            <a:off x="8759848" y="2229265"/>
            <a:ext cx="317436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Injury severity is clearly affected by safety equipment usage. Non-usage is linked to a much higher proportion of deaths and hospitalizations.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Used equipment: nearly 45% unharmed, with low fatality and hospitalization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Not used: dramatically higher proportion of serious and fatal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Unknown usage shows an ambiguous middle ground — underscores the need for better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Equipment like seatbelts and helmets drastically reduce 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Final confirmation of the “human behavior &gt; environment” thesis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0D74C-CFAB-03E5-CC9C-3C40229A6C3E}"/>
              </a:ext>
            </a:extLst>
          </p:cNvPr>
          <p:cNvSpPr txBox="1"/>
          <p:nvPr/>
        </p:nvSpPr>
        <p:spPr>
          <a:xfrm>
            <a:off x="8649735" y="1305935"/>
            <a:ext cx="3394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“Not using safety equipment significantly increases the likelihood of severe or fatal injuries.”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BDD05F-FCBB-9B3D-4549-80E5DC1F607E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AE0B1E-074A-CBDE-C226-33737FF3605E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9093E37-A4FE-211B-C446-4824D9AE4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C71BB07-6A26-CD66-1ADD-B1B26A9D2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6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C99D243-8E1A-D35D-6B1F-E005710AE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28A2E2-852A-4384-04C8-056334788BF2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F6FC9898-3F60-BF0A-AF95-D84755A3D4C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5E55AB-8A78-F58C-A114-F39A6477A55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74800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7E408-E18F-E841-1CE4-66BBA79C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9376B4-090B-422C-570B-2AD927964EB4}"/>
              </a:ext>
            </a:extLst>
          </p:cNvPr>
          <p:cNvSpPr txBox="1"/>
          <p:nvPr/>
        </p:nvSpPr>
        <p:spPr>
          <a:xfrm>
            <a:off x="1167733" y="1660773"/>
            <a:ext cx="985653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Tableau Dashboard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Interactive Approach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Explore how time, location, vehicles, and behavior shape road accident risks and outcomes.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43D0CBC5-57F4-03A2-56D6-9EC6C89005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C521C1C4-59EE-DA0A-FBA3-2F2C743D71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50B23AC-94E2-C2A8-54B9-281CF7529AC2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B9ED05-D4AE-2401-9B5B-522C041A5AFD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AF0B5C-9EC5-B1C0-6CD2-D7167705FA79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7BC18BE-A8A0-B152-D515-B57F84A57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9DAF3F7-64C0-145E-D698-B652B7477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42605F6C-9D22-0351-22AB-4513DAB95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165516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7BDEF-CBCD-3E14-9085-7F754F57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5873682E-7854-568F-A1B5-BA924DAA77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D4307463-9436-7849-C005-700B0CCAAA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63835809-555B-6B8B-8807-397F043A4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163" y="1069872"/>
            <a:ext cx="5277673" cy="2715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4B838-ED10-0B3B-F20F-141DC056D1A8}"/>
              </a:ext>
            </a:extLst>
          </p:cNvPr>
          <p:cNvSpPr txBox="1"/>
          <p:nvPr/>
        </p:nvSpPr>
        <p:spPr>
          <a:xfrm>
            <a:off x="222035" y="994699"/>
            <a:ext cx="21145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600" b="1" dirty="0">
                <a:solidFill>
                  <a:srgbClr val="762124"/>
                </a:solidFill>
              </a:rPr>
              <a:t>Dashboard Purpose</a:t>
            </a:r>
          </a:p>
          <a:p>
            <a:pPr algn="just"/>
            <a:r>
              <a:rPr lang="en-US" sz="1600" dirty="0">
                <a:solidFill>
                  <a:srgbClr val="762124"/>
                </a:solidFill>
              </a:rPr>
              <a:t>To explore the relationship between </a:t>
            </a:r>
            <a:r>
              <a:rPr lang="en-US" sz="1600" b="1" dirty="0">
                <a:solidFill>
                  <a:srgbClr val="762124"/>
                </a:solidFill>
              </a:rPr>
              <a:t>educational performance (PISA 2018 scores)</a:t>
            </a:r>
            <a:r>
              <a:rPr lang="en-US" sz="1600" dirty="0">
                <a:solidFill>
                  <a:srgbClr val="762124"/>
                </a:solidFill>
              </a:rPr>
              <a:t> and </a:t>
            </a:r>
            <a:r>
              <a:rPr lang="en-US" sz="1600" b="1" dirty="0">
                <a:solidFill>
                  <a:srgbClr val="762124"/>
                </a:solidFill>
              </a:rPr>
              <a:t>national education expenditure (% of GDP)</a:t>
            </a:r>
            <a:r>
              <a:rPr lang="en-US" sz="1600" dirty="0">
                <a:solidFill>
                  <a:srgbClr val="762124"/>
                </a:solidFill>
              </a:rPr>
              <a:t> across countries, using dynamic visualizations.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EF805-0A30-B3D1-3EB5-022D33FABBE3}"/>
              </a:ext>
            </a:extLst>
          </p:cNvPr>
          <p:cNvSpPr txBox="1"/>
          <p:nvPr/>
        </p:nvSpPr>
        <p:spPr>
          <a:xfrm>
            <a:off x="222035" y="3690222"/>
            <a:ext cx="3716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762124"/>
                </a:solidFill>
              </a:rPr>
              <a:t>Dashboard 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56D1D-A1FE-1E59-0CE3-2403EE61976A}"/>
              </a:ext>
            </a:extLst>
          </p:cNvPr>
          <p:cNvSpPr txBox="1"/>
          <p:nvPr/>
        </p:nvSpPr>
        <p:spPr>
          <a:xfrm>
            <a:off x="1610605" y="3940959"/>
            <a:ext cx="31966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1. World Map of PISA Math Scores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Bubble Size</a:t>
            </a:r>
            <a:r>
              <a:rPr lang="en-US" sz="1600" dirty="0">
                <a:solidFill>
                  <a:srgbClr val="762124"/>
                </a:solidFill>
              </a:rPr>
              <a:t>: Total number of students per country.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Bubble Color</a:t>
            </a:r>
            <a:r>
              <a:rPr lang="en-US" sz="1600" dirty="0">
                <a:solidFill>
                  <a:srgbClr val="762124"/>
                </a:solidFill>
              </a:rPr>
              <a:t>: Average </a:t>
            </a:r>
            <a:r>
              <a:rPr lang="en-US" sz="1600" b="1" dirty="0">
                <a:solidFill>
                  <a:srgbClr val="762124"/>
                </a:solidFill>
              </a:rPr>
              <a:t>Math</a:t>
            </a:r>
            <a:r>
              <a:rPr lang="en-US" sz="1600" dirty="0">
                <a:solidFill>
                  <a:srgbClr val="762124"/>
                </a:solidFill>
              </a:rPr>
              <a:t> score </a:t>
            </a:r>
          </a:p>
          <a:p>
            <a:r>
              <a:rPr lang="en-US" sz="1600" dirty="0">
                <a:solidFill>
                  <a:srgbClr val="762124"/>
                </a:solidFill>
              </a:rPr>
              <a:t>(red = low, blue = high).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Slider</a:t>
            </a:r>
            <a:r>
              <a:rPr lang="en-US" sz="1600" dirty="0">
                <a:solidFill>
                  <a:srgbClr val="762124"/>
                </a:solidFill>
              </a:rPr>
              <a:t>: Filter top N performing countries.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Subject Selector</a:t>
            </a:r>
            <a:r>
              <a:rPr lang="en-US" sz="1600" dirty="0">
                <a:solidFill>
                  <a:srgbClr val="762124"/>
                </a:solidFill>
              </a:rPr>
              <a:t>: Switch between Math, Reading, or Science.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D5236F-DFEA-8FDA-F814-738A487E9E24}"/>
              </a:ext>
            </a:extLst>
          </p:cNvPr>
          <p:cNvSpPr txBox="1"/>
          <p:nvPr/>
        </p:nvSpPr>
        <p:spPr>
          <a:xfrm>
            <a:off x="4877147" y="3938866"/>
            <a:ext cx="31966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2. Line Chart: Education Spending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Shows </a:t>
            </a:r>
            <a:r>
              <a:rPr lang="en-US" sz="1600" b="1" dirty="0">
                <a:solidFill>
                  <a:srgbClr val="762124"/>
                </a:solidFill>
              </a:rPr>
              <a:t>% of GDP spent on education (2008–2018)</a:t>
            </a:r>
            <a:r>
              <a:rPr lang="en-US" sz="1600" dirty="0">
                <a:solidFill>
                  <a:srgbClr val="762124"/>
                </a:solidFill>
              </a:rPr>
              <a:t> for selected country (e.g., </a:t>
            </a:r>
            <a:r>
              <a:rPr lang="en-US" sz="1600" i="1" dirty="0">
                <a:solidFill>
                  <a:srgbClr val="762124"/>
                </a:solidFill>
              </a:rPr>
              <a:t>New Zealand</a:t>
            </a:r>
            <a:r>
              <a:rPr lang="en-US" sz="1600" dirty="0">
                <a:solidFill>
                  <a:srgbClr val="762124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Reflects spending trends and potential correlation with performance.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2A0AC-9F99-DFF4-0F30-A642EAE84A90}"/>
              </a:ext>
            </a:extLst>
          </p:cNvPr>
          <p:cNvSpPr txBox="1"/>
          <p:nvPr/>
        </p:nvSpPr>
        <p:spPr>
          <a:xfrm>
            <a:off x="8143689" y="3938865"/>
            <a:ext cx="27788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3. Data Table: Country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Detailed metrics by country: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Average scores (Math, Reading, Science)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Overall PISA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Total student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Average GDP education expenditure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8B06D14-4ED4-AC64-D66A-6ECB5347E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532" y="1069872"/>
            <a:ext cx="216643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solidFill>
                  <a:srgbClr val="762124"/>
                </a:solidFill>
              </a:rPr>
              <a:t>Example Insight</a:t>
            </a: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762124"/>
                </a:solidFill>
              </a:rPr>
              <a:t>New Zealand's education expenditure dropped from ~6.6% (2010) to ~5.2% (2018), yet it maintains high average scores (~500+), suggesting spending efficiency.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AE91CEF-C999-ADF7-1BFB-8D03DF8EEE3C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AD5F65-37FA-560D-F583-C35019467E84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145B4-B1D1-B824-95A6-6F62EE61370B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EBCA6D1-C2F7-756A-5C0A-80825030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563D44-A9A7-65C9-5857-0671D94EA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9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830E4979-B9C5-1FAD-E587-C51F5E9D2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C5C1C5-07D5-AC03-7A07-A15F0E9C767A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A59BA388-21AA-8DFA-B2E8-E8785D7B48C4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1" dirty="0">
                  <a:solidFill>
                    <a:srgbClr val="762124"/>
                  </a:solidFill>
                  <a:cs typeface="Times New Roman" pitchFamily="18" charset="0"/>
                </a:rPr>
                <a:t>Tableau Dashboard Interactive Approach</a:t>
              </a:r>
            </a:p>
            <a:p>
              <a:pPr algn="l"/>
              <a:r>
                <a:rPr lang="en-US" sz="2000" i="1" dirty="0">
                  <a:solidFill>
                    <a:srgbClr val="762124"/>
                  </a:solidFill>
                  <a:latin typeface="+mj-lt"/>
                  <a:ea typeface="+mj-ea"/>
                  <a:cs typeface="Times New Roman" pitchFamily="18" charset="0"/>
                </a:rPr>
                <a:t>Explore how time, location, vehicles, and behavior shape road accident risks and outcomes.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E443B2-1C99-3E41-0327-95E4D7C0CB81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30227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E437-BF44-E0F1-5A6D-907794154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8B8B2AD-5975-D6A1-4989-88B5C3EA0E6D}"/>
              </a:ext>
            </a:extLst>
          </p:cNvPr>
          <p:cNvSpPr txBox="1"/>
          <p:nvPr/>
        </p:nvSpPr>
        <p:spPr>
          <a:xfrm>
            <a:off x="1309820" y="2214771"/>
            <a:ext cx="95723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Conclusions and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6600" b="1" i="0" u="none" strike="noStrike" cap="none" normalizeH="0" baseline="0" dirty="0">
                <a:ln>
                  <a:noFill/>
                </a:ln>
                <a:solidFill>
                  <a:srgbClr val="762124"/>
                </a:solidFill>
                <a:effectLst/>
                <a:latin typeface="+mj-lt"/>
              </a:rPr>
              <a:t>Policy Recommendations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3D30B8D1-60BF-DC93-1424-3465C4AF72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486FD0AC-333E-F9A9-4956-F3182B20D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6EC8546-9E76-55BC-5AA6-E89DBBB0A2C3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95C17B-F878-988D-7A17-C86D6F258400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F04452-885E-F7F0-B77A-DE6D2A4C9EA5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BF781CE-A1F6-9512-2FFB-781130A51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AE410-2A4F-CFA2-6008-0C701D18F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8B8A5686-F233-6D44-1924-A8EB89B00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247080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9C498-7ACD-82F8-66A1-93A408238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D6C3FEF-BEBC-BCCC-96D2-065D7774E566}"/>
              </a:ext>
            </a:extLst>
          </p:cNvPr>
          <p:cNvSpPr txBox="1"/>
          <p:nvPr/>
        </p:nvSpPr>
        <p:spPr>
          <a:xfrm>
            <a:off x="278017" y="2242451"/>
            <a:ext cx="382954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Accidents are predictable in time and space.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Peaks occur on </a:t>
            </a:r>
            <a:r>
              <a:rPr lang="en-US" sz="1600" b="1" dirty="0">
                <a:solidFill>
                  <a:srgbClr val="762124"/>
                </a:solidFill>
              </a:rPr>
              <a:t>Fridays</a:t>
            </a:r>
            <a:r>
              <a:rPr lang="en-US" sz="1600" dirty="0">
                <a:solidFill>
                  <a:srgbClr val="762124"/>
                </a:solidFill>
              </a:rPr>
              <a:t>, during </a:t>
            </a:r>
            <a:r>
              <a:rPr lang="en-US" sz="1600" b="1" dirty="0">
                <a:solidFill>
                  <a:srgbClr val="762124"/>
                </a:solidFill>
              </a:rPr>
              <a:t>rush hours (17:00–19:00)</a:t>
            </a:r>
            <a:r>
              <a:rPr lang="en-US" sz="1600" dirty="0">
                <a:solidFill>
                  <a:srgbClr val="762124"/>
                </a:solidFill>
              </a:rPr>
              <a:t>, and in </a:t>
            </a:r>
            <a:r>
              <a:rPr lang="en-US" sz="1600" b="1" dirty="0">
                <a:solidFill>
                  <a:srgbClr val="762124"/>
                </a:solidFill>
              </a:rPr>
              <a:t>October</a:t>
            </a:r>
            <a:r>
              <a:rPr lang="en-US" sz="1600" dirty="0">
                <a:solidFill>
                  <a:srgbClr val="762124"/>
                </a:solidFill>
              </a:rPr>
              <a:t> — showing strong temporal regularity.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Urban areas</a:t>
            </a:r>
            <a:r>
              <a:rPr lang="en-US" sz="1600" dirty="0">
                <a:solidFill>
                  <a:srgbClr val="762124"/>
                </a:solidFill>
              </a:rPr>
              <a:t> concentrate the most incidents, yet </a:t>
            </a:r>
            <a:r>
              <a:rPr lang="en-US" sz="1600" b="1" dirty="0">
                <a:solidFill>
                  <a:srgbClr val="762124"/>
                </a:solidFill>
              </a:rPr>
              <a:t>rural and departmental roads</a:t>
            </a:r>
            <a:r>
              <a:rPr lang="en-US" sz="1600" dirty="0">
                <a:solidFill>
                  <a:srgbClr val="762124"/>
                </a:solidFill>
              </a:rPr>
              <a:t> also pose serious risks.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76212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78535-A159-3506-0E1E-3B74A85F5B66}"/>
              </a:ext>
            </a:extLst>
          </p:cNvPr>
          <p:cNvSpPr txBox="1"/>
          <p:nvPr/>
        </p:nvSpPr>
        <p:spPr>
          <a:xfrm>
            <a:off x="4295770" y="2242451"/>
            <a:ext cx="38295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Environmental factors are not the main cause.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Over </a:t>
            </a:r>
            <a:r>
              <a:rPr lang="en-US" sz="1600" b="1" dirty="0">
                <a:solidFill>
                  <a:srgbClr val="762124"/>
                </a:solidFill>
              </a:rPr>
              <a:t>80% of accidents occur in good weather</a:t>
            </a:r>
            <a:r>
              <a:rPr lang="en-US" sz="1600" dirty="0">
                <a:solidFill>
                  <a:srgbClr val="762124"/>
                </a:solidFill>
              </a:rPr>
              <a:t>, daylight, and on dry roads — pointing to </a:t>
            </a:r>
            <a:r>
              <a:rPr lang="en-US" sz="1600" b="1" dirty="0">
                <a:solidFill>
                  <a:srgbClr val="762124"/>
                </a:solidFill>
              </a:rPr>
              <a:t>human behavior</a:t>
            </a:r>
            <a:r>
              <a:rPr lang="en-US" sz="1600" dirty="0">
                <a:solidFill>
                  <a:srgbClr val="762124"/>
                </a:solidFill>
              </a:rPr>
              <a:t> as the leading risk driver.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4D1E4-693C-5E10-311F-7E682A81CC0C}"/>
              </a:ext>
            </a:extLst>
          </p:cNvPr>
          <p:cNvSpPr txBox="1"/>
          <p:nvPr/>
        </p:nvSpPr>
        <p:spPr>
          <a:xfrm>
            <a:off x="2106336" y="4661260"/>
            <a:ext cx="38295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Young drivers, especially males, are most frequently involved.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The majority of accident participants are </a:t>
            </a:r>
            <a:r>
              <a:rPr lang="en-US" sz="1600" b="1" dirty="0">
                <a:solidFill>
                  <a:srgbClr val="762124"/>
                </a:solidFill>
              </a:rPr>
              <a:t>under 35</a:t>
            </a:r>
            <a:r>
              <a:rPr lang="en-US" sz="1600" dirty="0">
                <a:solidFill>
                  <a:srgbClr val="762124"/>
                </a:solidFill>
              </a:rPr>
              <a:t> and </a:t>
            </a:r>
            <a:r>
              <a:rPr lang="en-US" sz="1600" b="1" dirty="0">
                <a:solidFill>
                  <a:srgbClr val="762124"/>
                </a:solidFill>
              </a:rPr>
              <a:t>male</a:t>
            </a:r>
            <a:r>
              <a:rPr lang="en-US" sz="1600" dirty="0">
                <a:solidFill>
                  <a:srgbClr val="762124"/>
                </a:solidFill>
              </a:rPr>
              <a:t>, with the highest activity seen during peak traffic times and weekends.</a:t>
            </a:r>
          </a:p>
          <a:p>
            <a:endParaRPr lang="en-US" sz="1600" dirty="0">
              <a:solidFill>
                <a:srgbClr val="76212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1F33E-C06C-5DF0-09B5-FE6A7EFEB69B}"/>
              </a:ext>
            </a:extLst>
          </p:cNvPr>
          <p:cNvSpPr txBox="1"/>
          <p:nvPr/>
        </p:nvSpPr>
        <p:spPr>
          <a:xfrm>
            <a:off x="6414006" y="4661260"/>
            <a:ext cx="411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Injury severity is heavily influenced by age, behavior, and vehicle type.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Older individuals</a:t>
            </a:r>
            <a:r>
              <a:rPr lang="en-US" sz="1600" dirty="0">
                <a:solidFill>
                  <a:srgbClr val="762124"/>
                </a:solidFill>
              </a:rPr>
              <a:t> face more severe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Two-wheeler users</a:t>
            </a:r>
            <a:r>
              <a:rPr lang="en-US" sz="1600" dirty="0">
                <a:solidFill>
                  <a:srgbClr val="762124"/>
                </a:solidFill>
              </a:rPr>
              <a:t> and </a:t>
            </a:r>
            <a:r>
              <a:rPr lang="en-US" sz="1600" b="1" dirty="0">
                <a:solidFill>
                  <a:srgbClr val="762124"/>
                </a:solidFill>
              </a:rPr>
              <a:t>those without protective equipment</a:t>
            </a:r>
            <a:r>
              <a:rPr lang="en-US" sz="1600" dirty="0">
                <a:solidFill>
                  <a:srgbClr val="762124"/>
                </a:solidFill>
              </a:rPr>
              <a:t> are disproportionately hospitalized or killed.</a:t>
            </a:r>
          </a:p>
        </p:txBody>
      </p:sp>
      <p:pic>
        <p:nvPicPr>
          <p:cNvPr id="16" name="Graphic 15" descr="Bar graph with upward trend with solid fill">
            <a:extLst>
              <a:ext uri="{FF2B5EF4-FFF2-40B4-BE49-F238E27FC236}">
                <a16:creationId xmlns:a16="http://schemas.microsoft.com/office/drawing/2014/main" id="{57D9A434-3E8F-636A-C6CB-3504DE6C5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46147" y="1143933"/>
            <a:ext cx="1093282" cy="1093282"/>
          </a:xfrm>
          <a:prstGeom prst="rect">
            <a:avLst/>
          </a:prstGeom>
        </p:spPr>
      </p:pic>
      <p:pic>
        <p:nvPicPr>
          <p:cNvPr id="20" name="Graphic 19" descr="Employee badge with solid fill">
            <a:extLst>
              <a:ext uri="{FF2B5EF4-FFF2-40B4-BE49-F238E27FC236}">
                <a16:creationId xmlns:a16="http://schemas.microsoft.com/office/drawing/2014/main" id="{D26F6187-CF13-9865-307F-09DAB5D7C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74466" y="3712305"/>
            <a:ext cx="1093282" cy="1093282"/>
          </a:xfrm>
          <a:prstGeom prst="rect">
            <a:avLst/>
          </a:prstGeom>
        </p:spPr>
      </p:pic>
      <p:pic>
        <p:nvPicPr>
          <p:cNvPr id="22" name="Graphic 21" descr="Earth globe: Africa and Europe with solid fill">
            <a:extLst>
              <a:ext uri="{FF2B5EF4-FFF2-40B4-BE49-F238E27FC236}">
                <a16:creationId xmlns:a16="http://schemas.microsoft.com/office/drawing/2014/main" id="{F1B624D3-6C4A-323E-0641-CC5A585E9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2761" y="1072901"/>
            <a:ext cx="1093282" cy="1093282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07BF30B-7D67-2F07-13CB-7F3ED111ADFB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C736C-3E69-B902-7E25-FA54E2FB72AE}"/>
              </a:ext>
            </a:extLst>
          </p:cNvPr>
          <p:cNvSpPr txBox="1"/>
          <p:nvPr/>
        </p:nvSpPr>
        <p:spPr>
          <a:xfrm>
            <a:off x="8313523" y="2243495"/>
            <a:ext cx="38295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Leisure-related and non-essential trips carry disproportionate risk.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Recreational travel</a:t>
            </a:r>
            <a:r>
              <a:rPr lang="en-US" sz="1600" dirty="0">
                <a:solidFill>
                  <a:srgbClr val="762124"/>
                </a:solidFill>
              </a:rPr>
              <a:t> far outweighs commuting in accident counts — especially during </a:t>
            </a:r>
            <a:r>
              <a:rPr lang="en-US" sz="1600" b="1" dirty="0">
                <a:solidFill>
                  <a:srgbClr val="762124"/>
                </a:solidFill>
              </a:rPr>
              <a:t>holidays and weekends</a:t>
            </a:r>
            <a:r>
              <a:rPr lang="en-US" sz="1600" dirty="0">
                <a:solidFill>
                  <a:srgbClr val="762124"/>
                </a:solidFill>
              </a:rPr>
              <a:t>.</a:t>
            </a:r>
          </a:p>
        </p:txBody>
      </p:sp>
      <p:pic>
        <p:nvPicPr>
          <p:cNvPr id="7" name="Graphic 6" descr="Sun with solid fill">
            <a:extLst>
              <a:ext uri="{FF2B5EF4-FFF2-40B4-BE49-F238E27FC236}">
                <a16:creationId xmlns:a16="http://schemas.microsoft.com/office/drawing/2014/main" id="{8C4273BC-14C4-76DD-B475-6E45654D95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900" y="1113223"/>
            <a:ext cx="1093282" cy="1093282"/>
          </a:xfrm>
          <a:prstGeom prst="rect">
            <a:avLst/>
          </a:prstGeom>
        </p:spPr>
      </p:pic>
      <p:pic>
        <p:nvPicPr>
          <p:cNvPr id="10" name="Graphic 9" descr="Medical with solid fill">
            <a:extLst>
              <a:ext uri="{FF2B5EF4-FFF2-40B4-BE49-F238E27FC236}">
                <a16:creationId xmlns:a16="http://schemas.microsoft.com/office/drawing/2014/main" id="{1EF60589-731A-EC19-FF6B-644623B82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764197" y="3752564"/>
            <a:ext cx="1093282" cy="109328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513CB94-3DDC-DB21-B3EB-20FD1070FA73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0602BB-B69D-F2E1-5E68-CBC05F19759C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AA64962-D953-E766-8472-50EBAFEBA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65555A6-0E65-0235-3148-30BBABE28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9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7C94C01-848F-9DA9-64D5-A30DC8221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5E457C-1A93-EAE5-872F-94D4068C1B3E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80FC766D-2A39-E266-9CC5-CC19CA749E15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1" dirty="0">
                  <a:solidFill>
                    <a:srgbClr val="762124"/>
                  </a:solidFill>
                  <a:cs typeface="Times New Roman" pitchFamily="18" charset="0"/>
                </a:rPr>
                <a:t>Conclusions and Policy Recommendations</a:t>
              </a:r>
            </a:p>
            <a:p>
              <a:pPr algn="l"/>
              <a:r>
                <a:rPr lang="en-US" sz="2000" i="1" dirty="0">
                  <a:solidFill>
                    <a:srgbClr val="762124"/>
                  </a:solidFill>
                  <a:latin typeface="+mj-lt"/>
                  <a:ea typeface="+mj-ea"/>
                  <a:cs typeface="Times New Roman" pitchFamily="18" charset="0"/>
                </a:rPr>
                <a:t>Summary of Findings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7BF2D74-3AE0-421E-5EB8-D1CD2C8FEC5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4613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59A8-33EE-8C57-489E-66E3C019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89A5AED-3489-A5DC-5293-64B8ED76F7BC}"/>
              </a:ext>
            </a:extLst>
          </p:cNvPr>
          <p:cNvGrpSpPr/>
          <p:nvPr/>
        </p:nvGrpSpPr>
        <p:grpSpPr>
          <a:xfrm>
            <a:off x="0" y="211300"/>
            <a:ext cx="3295652" cy="854806"/>
            <a:chOff x="463551" y="802799"/>
            <a:chExt cx="3295652" cy="85480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C53D1AB-BFD6-13FE-6D1D-BE19B19DB4F0}"/>
                </a:ext>
              </a:extLst>
            </p:cNvPr>
            <p:cNvSpPr txBox="1">
              <a:spLocks/>
            </p:cNvSpPr>
            <p:nvPr/>
          </p:nvSpPr>
          <p:spPr>
            <a:xfrm>
              <a:off x="463551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Introduction</a:t>
              </a:r>
              <a:endParaRPr lang="el-GR" sz="4000" b="1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D9542C-8F4D-94B3-4FF3-6CCF548B68AE}"/>
                </a:ext>
              </a:extLst>
            </p:cNvPr>
            <p:cNvCxnSpPr>
              <a:cxnSpLocks/>
            </p:cNvCxnSpPr>
            <p:nvPr/>
          </p:nvCxnSpPr>
          <p:spPr>
            <a:xfrm>
              <a:off x="782490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D39BE860-0553-38CC-7EA0-7B353A110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60A85AED-7BE5-A642-9F98-E1DF8CB6E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1E368289-2794-3510-CFE3-45AD949DDED5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214A44-3B9A-54D1-0B4F-7EE89ACD0C18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885849-E4C5-6CDA-479E-CC3D9FD991F1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D90CF88-B622-6070-D715-522FC9C84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9B42365-515D-B9C4-F54B-1A99E5145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8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2CEBE13-449C-1928-E1C9-C2A739396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DF8554-13A0-6CA3-8520-01B6BB12BA19}"/>
              </a:ext>
            </a:extLst>
          </p:cNvPr>
          <p:cNvSpPr txBox="1"/>
          <p:nvPr/>
        </p:nvSpPr>
        <p:spPr>
          <a:xfrm>
            <a:off x="318939" y="1368730"/>
            <a:ext cx="56246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62124"/>
                </a:solidFill>
              </a:rPr>
              <a:t>What This Study Examines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762124"/>
                </a:solidFill>
              </a:rPr>
              <a:t>France’s accident patterns through the lens of: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Time &amp; Seasonality (day, hour, month, holidays)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Geography &amp; Infrastructure (road type, urban/rural, collisions)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Demographics (age, gender, vehicle type, travel purpose)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Severity &amp; Safety Behavior (injury outcomes, seatbelt/helmet use)</a:t>
            </a:r>
            <a:endParaRPr lang="en-US" altLang="en-US" sz="2000" dirty="0">
              <a:solidFill>
                <a:srgbClr val="76212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02E9E-F9D6-6ED1-8E0D-47418C68B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161" y="1066106"/>
            <a:ext cx="6264377" cy="41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795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25C1E-545B-6439-C890-0E1C0ADA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508333-53F3-B8A8-A0D0-C1B2E55BF667}"/>
              </a:ext>
            </a:extLst>
          </p:cNvPr>
          <p:cNvSpPr txBox="1"/>
          <p:nvPr/>
        </p:nvSpPr>
        <p:spPr>
          <a:xfrm>
            <a:off x="186813" y="1925232"/>
            <a:ext cx="39491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62124"/>
                </a:solidFill>
              </a:rPr>
              <a:t>1. Demographics &amp; Driver Behavior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Expand targeted education for young drivers, focusing on emotional control, fatigue, and risk awareness.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Promote senior driver health screening to reduce fatality risk in aging populations.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FD713-65AB-07B1-4714-E38BF2BDE16E}"/>
              </a:ext>
            </a:extLst>
          </p:cNvPr>
          <p:cNvSpPr txBox="1"/>
          <p:nvPr/>
        </p:nvSpPr>
        <p:spPr>
          <a:xfrm>
            <a:off x="3997585" y="1912203"/>
            <a:ext cx="3949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62124"/>
                </a:solidFill>
              </a:rPr>
              <a:t>2. Time-Based Enforcement &amp; Awareness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Deploy traffic enforcement such as speed checks and alcohol tests during Friday evenings and holiday weekends.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Launch seasonal campaigns before high-risk months like September and October, and around national holidays.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AD4D3-3F05-9FB9-D16D-59608606A953}"/>
              </a:ext>
            </a:extLst>
          </p:cNvPr>
          <p:cNvSpPr txBox="1"/>
          <p:nvPr/>
        </p:nvSpPr>
        <p:spPr>
          <a:xfrm>
            <a:off x="2161366" y="4386365"/>
            <a:ext cx="394910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4. Vehicle &amp; Equipment Regulation</a:t>
            </a:r>
            <a:endParaRPr lang="en-US" sz="1600" b="1" dirty="0">
              <a:solidFill>
                <a:srgbClr val="762124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Mandate and monitor helmet and seatbelt use, with stricter penalties for non-compliance.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Promote the use of Advanced Driver-Assistance Systems (ADAS), especially in motorcycles and trucks.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0FB9B-796F-3188-D1CE-1BB207098BF9}"/>
              </a:ext>
            </a:extLst>
          </p:cNvPr>
          <p:cNvSpPr txBox="1"/>
          <p:nvPr/>
        </p:nvSpPr>
        <p:spPr>
          <a:xfrm>
            <a:off x="8056065" y="1917736"/>
            <a:ext cx="3949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3. Urban Planning &amp; Infrastructure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Ensure adequate street lighting, especially in rural areas or where nighttime accidents are common.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Encourage local authorities to enhance pedestrian and cyclist safety on municipal roads.</a:t>
            </a:r>
          </a:p>
        </p:txBody>
      </p:sp>
      <p:pic>
        <p:nvPicPr>
          <p:cNvPr id="16" name="Graphic 15" descr="Children with solid fill">
            <a:extLst>
              <a:ext uri="{FF2B5EF4-FFF2-40B4-BE49-F238E27FC236}">
                <a16:creationId xmlns:a16="http://schemas.microsoft.com/office/drawing/2014/main" id="{8A9B6472-3BD8-D7E9-1F31-2B9C5C266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0604" y="796109"/>
            <a:ext cx="1470040" cy="1470040"/>
          </a:xfrm>
          <a:prstGeom prst="rect">
            <a:avLst/>
          </a:prstGeom>
        </p:spPr>
      </p:pic>
      <p:pic>
        <p:nvPicPr>
          <p:cNvPr id="18" name="Graphic 17" descr="Daily calendar with solid fill">
            <a:extLst>
              <a:ext uri="{FF2B5EF4-FFF2-40B4-BE49-F238E27FC236}">
                <a16:creationId xmlns:a16="http://schemas.microsoft.com/office/drawing/2014/main" id="{C2A4EA47-B52C-2651-C9F7-C9E117DB1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51513" y="874505"/>
            <a:ext cx="1290560" cy="1290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CA786-3F2B-43EF-6D95-47A43C60F79D}"/>
              </a:ext>
            </a:extLst>
          </p:cNvPr>
          <p:cNvSpPr txBox="1"/>
          <p:nvPr/>
        </p:nvSpPr>
        <p:spPr>
          <a:xfrm>
            <a:off x="6385338" y="4358144"/>
            <a:ext cx="394910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62124"/>
                </a:solidFill>
              </a:rPr>
              <a:t> 5. Leverage Data for Policy</a:t>
            </a:r>
          </a:p>
          <a:p>
            <a:r>
              <a:rPr lang="en-US" sz="1600" dirty="0">
                <a:solidFill>
                  <a:srgbClr val="762124"/>
                </a:solidFill>
              </a:rPr>
              <a:t>Improve accident report forms to better capture behavioral and safety equipment usage.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Fund regional traffic safety observatories to monitor and respond to emerging accident trends.</a:t>
            </a:r>
          </a:p>
        </p:txBody>
      </p:sp>
      <p:pic>
        <p:nvPicPr>
          <p:cNvPr id="14" name="Graphic 13" descr="Research with solid fill">
            <a:extLst>
              <a:ext uri="{FF2B5EF4-FFF2-40B4-BE49-F238E27FC236}">
                <a16:creationId xmlns:a16="http://schemas.microsoft.com/office/drawing/2014/main" id="{E271F88A-E275-08CF-F64D-0EAC2183A6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796341" y="3578492"/>
            <a:ext cx="898943" cy="898943"/>
          </a:xfrm>
          <a:prstGeom prst="rect">
            <a:avLst/>
          </a:prstGeom>
        </p:spPr>
      </p:pic>
      <p:pic>
        <p:nvPicPr>
          <p:cNvPr id="4" name="Graphic 3" descr="Car with solid fill">
            <a:extLst>
              <a:ext uri="{FF2B5EF4-FFF2-40B4-BE49-F238E27FC236}">
                <a16:creationId xmlns:a16="http://schemas.microsoft.com/office/drawing/2014/main" id="{EE057C69-E512-5D88-EEDD-2BD20A8BA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7487" y="3453604"/>
            <a:ext cx="1290560" cy="129056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1CE30C4-3822-2966-B7FE-DAFFCE4672FA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pic>
        <p:nvPicPr>
          <p:cNvPr id="22" name="Graphic 21" descr="City with solid fill">
            <a:extLst>
              <a:ext uri="{FF2B5EF4-FFF2-40B4-BE49-F238E27FC236}">
                <a16:creationId xmlns:a16="http://schemas.microsoft.com/office/drawing/2014/main" id="{9C8FAD32-5DED-B6DC-2A38-C16EF2046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401785" y="874505"/>
            <a:ext cx="1290560" cy="12905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0B3A8A-3EB8-8DFD-631F-D734123403B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CC3B8D-BEA8-8029-F398-29DC903174C1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6A01765-5D43-5618-F973-ACC461214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6C314A1-A528-99A4-53A1-A72B385C4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20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802F897-8C21-7879-18ED-76CABDF50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A86426-6EBC-841F-DF50-39199F232FA6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54204AA0-F3A3-71EF-2BEB-3E8DE9C29F71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1" dirty="0">
                  <a:solidFill>
                    <a:srgbClr val="762124"/>
                  </a:solidFill>
                  <a:cs typeface="Times New Roman" pitchFamily="18" charset="0"/>
                </a:rPr>
                <a:t>Conclusions and Policy Recommendations</a:t>
              </a:r>
            </a:p>
            <a:p>
              <a:pPr algn="l"/>
              <a:r>
                <a:rPr lang="en-US" sz="2000" i="1" dirty="0">
                  <a:solidFill>
                    <a:srgbClr val="762124"/>
                  </a:solidFill>
                  <a:latin typeface="+mj-lt"/>
                  <a:ea typeface="+mj-ea"/>
                  <a:cs typeface="Times New Roman" pitchFamily="18" charset="0"/>
                </a:rPr>
                <a:t>Toward a Safer and Smarter Road Network in France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E6A993-3842-1F2B-8BF7-EF34B4A124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66686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7CD73-1CE3-973F-A563-EAD10F4A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0C24B90-0C24-5CF7-37BF-94317AF14F89}"/>
              </a:ext>
            </a:extLst>
          </p:cNvPr>
          <p:cNvSpPr txBox="1"/>
          <p:nvPr/>
        </p:nvSpPr>
        <p:spPr>
          <a:xfrm>
            <a:off x="4256357" y="4417789"/>
            <a:ext cx="4246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7200" dirty="0">
                <a:solidFill>
                  <a:srgbClr val="762124"/>
                </a:solidFill>
                <a:latin typeface="+mj-lt"/>
                <a:cs typeface="Times New Roman" pitchFamily="18" charset="0"/>
              </a:rPr>
              <a:t>Thank You!</a:t>
            </a:r>
            <a:endParaRPr lang="el-GR" sz="7200" dirty="0">
              <a:solidFill>
                <a:srgbClr val="762124"/>
              </a:solidFill>
              <a:latin typeface="+mj-lt"/>
              <a:cs typeface="Times New Roman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CEC494-F778-9266-F744-A17AB643FC43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9F63C0-8B07-9CBB-C029-35D1471F246C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ED53CD-896E-E744-BA7C-643599604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AC9526B-18E4-6830-A73A-4BA237448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25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7E4A5E3-B9DF-8D0C-7847-D8976A68A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7C459AD1-6F61-5989-BF61-A7CEC59693A0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BCDCEA-D30F-B965-25C2-76F09681AB2D}"/>
              </a:ext>
            </a:extLst>
          </p:cNvPr>
          <p:cNvCxnSpPr>
            <a:cxnSpLocks/>
          </p:cNvCxnSpPr>
          <p:nvPr/>
        </p:nvCxnSpPr>
        <p:spPr>
          <a:xfrm>
            <a:off x="824300" y="924560"/>
            <a:ext cx="0" cy="4572000"/>
          </a:xfrm>
          <a:prstGeom prst="line">
            <a:avLst/>
          </a:prstGeom>
          <a:ln w="38100">
            <a:solidFill>
              <a:srgbClr val="76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AB71D6-0079-8152-7B16-84BFEF89B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637" y="841702"/>
            <a:ext cx="6264377" cy="41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12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14EC8-5867-765D-5046-676107EF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7F27106-4599-CD05-4C8E-AB21CF846C6C}"/>
              </a:ext>
            </a:extLst>
          </p:cNvPr>
          <p:cNvSpPr txBox="1"/>
          <p:nvPr/>
        </p:nvSpPr>
        <p:spPr>
          <a:xfrm>
            <a:off x="2880898" y="2214771"/>
            <a:ext cx="64302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 Temporal Patterns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When do accidents happen?</a:t>
            </a: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1F29FC8-A3E1-C28B-03F7-9874AA9D3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69E11F60-0B81-7147-597E-DD6FB4F6E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388FD-6CB8-8E69-288B-45CD152A5D4E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0FE935-52DC-9214-27F8-7E69A2955A5C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CBE4FB-3ED2-AC46-24D0-F8709D93BDA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9013292-732E-EAC6-F295-CAD2272E0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A79F3E1-A363-D6A7-C47C-29C28ED84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6165D202-42DD-0643-AD93-9643A7327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93413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623A-FBEF-29DF-337F-BC4AD996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4C4A3-3B96-7BDD-A10B-3C33729C5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3" y="1077277"/>
            <a:ext cx="8229599" cy="470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1591F3-C126-13E8-E70D-8CDA6CBBA5E2}"/>
              </a:ext>
            </a:extLst>
          </p:cNvPr>
          <p:cNvSpPr txBox="1"/>
          <p:nvPr/>
        </p:nvSpPr>
        <p:spPr>
          <a:xfrm>
            <a:off x="8153399" y="2620796"/>
            <a:ext cx="406832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Fridays experience the highest accident counts, with weekdays generally showing more incidents than Sundays.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Fridays have the highest number of recorded accidents, peaking above 40,000.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 consistent pattern emerges: Monday to Saturday all have significantly higher accident volumes than Sunday.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Sunday stands out with the lowest count, suggesting reduced traffic or more cautious behavior.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B6E8ECA-F00A-5B41-6F78-0F5BEA9DAD41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2C2BBE-DE04-BAE0-A6BA-0359C1427A93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B1BAD5C8-28D3-3251-9B17-69649A01183A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F54F70-592B-9EDD-3FCD-F34801AE707E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26AAEA-A93E-58A7-875D-E3CB860B174E}"/>
              </a:ext>
            </a:extLst>
          </p:cNvPr>
          <p:cNvSpPr txBox="1"/>
          <p:nvPr/>
        </p:nvSpPr>
        <p:spPr>
          <a:xfrm>
            <a:off x="8337984" y="1770347"/>
            <a:ext cx="34783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 Accidents are most frequent on Fridays and consistently high on weekdays. 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DE8D3A-644C-F8AD-C7BC-395A35945F5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D25AB4-9008-9613-F6D8-820B37770B4D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4AA330-7EAF-CF0D-CECF-249D7F00F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80F11E2-4848-BC45-178B-F02573BE9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0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06EB10BC-52AC-C88F-E04D-F3537F870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06969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55B3E-FD11-814D-FEFD-A1C2C9AA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D47B0-3411-126F-F3CC-298F442C0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9" y="1177097"/>
            <a:ext cx="8442408" cy="4824233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D578CCF-1013-D951-ACD9-FA030E3C87B0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BE2623-D49F-9688-A036-095CF6C5EA94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3AF95BE-C1BF-726F-F5BB-3826FDD0429A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A8FB2-106B-86FB-324D-7C4CF71627C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C08434F-9987-443D-6188-CD3767961D68}"/>
              </a:ext>
            </a:extLst>
          </p:cNvPr>
          <p:cNvSpPr txBox="1"/>
          <p:nvPr/>
        </p:nvSpPr>
        <p:spPr>
          <a:xfrm>
            <a:off x="8153400" y="2301337"/>
            <a:ext cx="391078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Road accidents increase steadily throughout the day and peak in the early evening hours, highlighting commuting risk.</a:t>
            </a:r>
          </a:p>
          <a:p>
            <a:pPr lvl="1"/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lowest accident counts are recorded in the early morning hours (03:00–05:00), likely due to minimal traffic.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Starting at 07:00, accident frequency climbs steadily, with a small peak at 08:00, likely reflecting the morning commute.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most critical period is 17:00–19:00, which coincides with evening rush hour — where the sharpest and highest peak occurs.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After 20:00, the frequency drops off rapidly.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dashed trend line confirms this pattern.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A05F9-D5EB-DF8C-8F06-E7C673424D3D}"/>
              </a:ext>
            </a:extLst>
          </p:cNvPr>
          <p:cNvSpPr txBox="1"/>
          <p:nvPr/>
        </p:nvSpPr>
        <p:spPr>
          <a:xfrm>
            <a:off x="8453165" y="1396136"/>
            <a:ext cx="29963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“Accidents spike sharply during evening rush hours, especially between 17:00–19:00.”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60A2DB-F31E-5FBE-5652-50CE0F84BC8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96461C-76CF-C72F-8124-35A4EB39061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522898E-1959-1D2A-16A3-3824AD482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A0A65A2-151E-B012-70D1-2F5A35E24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1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F441504-44DF-A126-8E35-47FDE5121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26097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30C1D-08E4-3F3E-1A77-AB649EFC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C026C35-BA0E-8347-23FA-38C26807676F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02C9B5-014F-7B71-0964-7BA909338455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E81927F-53DB-DDB7-7C64-C7B231EABA8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F81BFA4-F4C6-59AD-FC5B-510A25116FF5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1D20D19-33FA-A4FB-00AC-D8523DAA3043}"/>
              </a:ext>
            </a:extLst>
          </p:cNvPr>
          <p:cNvSpPr txBox="1"/>
          <p:nvPr/>
        </p:nvSpPr>
        <p:spPr>
          <a:xfrm>
            <a:off x="8529386" y="1321207"/>
            <a:ext cx="3662614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Between 2009 and 2012, accident peaks consistently occurred in May–June and October, suggesting seasonal risk cycles tied to commuting patterns, weather shifts, and holiday transitions.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All four years highlight monthly peaks in either September or October, with October emerging as the most frequent danger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These spikes are likely tied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Back-to-school and work commutes resuming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Worsening weather conditions and reduced daylight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Increased congestion after holiday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dashed loess trend line indicates a gradual decline in accident volume over the 4-year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These observations reinforce the value of seasonal safety campaigns and road preparedness before autumn.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175A8-6128-20AA-E148-82DBA269A3F4}"/>
              </a:ext>
            </a:extLst>
          </p:cNvPr>
          <p:cNvSpPr txBox="1"/>
          <p:nvPr/>
        </p:nvSpPr>
        <p:spPr>
          <a:xfrm>
            <a:off x="8054660" y="333724"/>
            <a:ext cx="3850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“Accidents show recurring seasonal peaks, especially in late spring </a:t>
            </a:r>
          </a:p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(May–June) and early autumn (October).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D7877E-53DA-4665-0ECD-6D55EB58DF1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EC10BE-7343-4707-4746-4331B25D56FD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286F84E-1950-8E92-0B5F-4B984EE83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835696B-53FD-3B2C-764C-48A5FC6B8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1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CAD7A16-401C-1695-B87F-263DB6BFD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F817A-AEFA-54AF-1851-D1ED2ED68884}"/>
              </a:ext>
            </a:extLst>
          </p:cNvPr>
          <p:cNvGrpSpPr/>
          <p:nvPr/>
        </p:nvGrpSpPr>
        <p:grpSpPr>
          <a:xfrm>
            <a:off x="375713" y="1222474"/>
            <a:ext cx="8153673" cy="4659242"/>
            <a:chOff x="375713" y="1222474"/>
            <a:chExt cx="8153673" cy="46592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4644D8-EBFA-CEBF-FA65-0C7B1063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13" y="1222474"/>
              <a:ext cx="8153673" cy="46592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372756-2DA4-8E42-4A14-1B06A6BE6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9189" y="5728762"/>
              <a:ext cx="3950197" cy="152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6226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4375-CEAD-3DF3-3025-8114E6B3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BB20B1-46E3-68DF-D2FA-B6DB3BC72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1" y="1160600"/>
            <a:ext cx="8155171" cy="4660098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ACD5DEE6-074B-C231-F40C-C29385ACA2C6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7B8382-72A9-74FB-0C4D-8B5368BA4401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74303FB-647F-54FC-4C4E-936D7C185BBF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12949B1-3FFC-49C6-A09D-F216F35A38A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751D2E-D66B-3B2A-3361-FB8F5E46CBE3}"/>
              </a:ext>
            </a:extLst>
          </p:cNvPr>
          <p:cNvSpPr txBox="1"/>
          <p:nvPr/>
        </p:nvSpPr>
        <p:spPr>
          <a:xfrm>
            <a:off x="8323536" y="2104023"/>
            <a:ext cx="37324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Accident density peaks sharply during late afternoon commute hours on weekdays, particularly Fridays, while weekends show broader, lower-intensity accident distributions.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r>
              <a:rPr lang="en-US" sz="1400" i="1" dirty="0">
                <a:solidFill>
                  <a:srgbClr val="762124"/>
                </a:solidFill>
              </a:rPr>
              <a:t>Weekday Trends: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Strongest concentration of accidents from 08:00–10:00 and 16:00–19:00.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Friday evening (17:00–19:00) stands out as the most accident-prone slot of the week.</a:t>
            </a:r>
          </a:p>
          <a:p>
            <a:r>
              <a:rPr lang="en-US" sz="1400" i="1" dirty="0">
                <a:solidFill>
                  <a:srgbClr val="762124"/>
                </a:solidFill>
              </a:rPr>
              <a:t>Weekend Trends: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Saturday and Sunday show wider accident distributions across the day.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Moderate density continues into late night and early morning, possibly reflecting nightlife-related risks.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49E08-083B-9EFF-3E04-817B67BB66A6}"/>
              </a:ext>
            </a:extLst>
          </p:cNvPr>
          <p:cNvSpPr txBox="1"/>
          <p:nvPr/>
        </p:nvSpPr>
        <p:spPr>
          <a:xfrm>
            <a:off x="8187476" y="920740"/>
            <a:ext cx="4004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“Accidents concentrate during weekday rush hours, especially Fridays at 17:00–19:00, and shift to late-night/early-morning hours during weekends.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B23C01-607C-05FD-72DD-1E18CA86789D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F7706B-C658-6DE4-9734-E524CFB5A086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B71BE11-ADA5-D3A6-14C3-ABE757AFA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BA13E30-43E6-1E18-4A3C-126BC8C9F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1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C62A1955-26A3-77E2-2A5B-1CD9B5C19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43488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E75E20B-1AD1-455D-9D86-D36F2D28897B}">
  <we:reference id="wa104380862" version="3.0.0.0" store="en-US" storeType="OMEX"/>
  <we:alternateReferences>
    <we:reference id="wa104380862" version="3.0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4962</TotalTime>
  <Words>4615</Words>
  <Application>Microsoft Office PowerPoint</Application>
  <PresentationFormat>Widescreen</PresentationFormat>
  <Paragraphs>437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Times New Roman</vt:lpstr>
      <vt:lpstr>Office Theme</vt:lpstr>
      <vt:lpstr>MSc Data Science AUEB Data Visualization and Communication  Professors: Dimitris Karlis, Nikos Platis  Giagkos Stylianos | f3352410 Papadopoulos Ioannis | f3352409 Vitsentzatos Nikolaos | f3352405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Data Science AUEB Data Science Challenge PRODUCT CLASSIFICATION CHALLENGE  Professor: Ioannis Nikolentzos  Giagkos Stylianos | f3352410 Kazantzis Gerasimos| f3352406 Vougioukos Dimitris | f3352411</dc:title>
  <dc:creator>Stelios Giagkos</dc:creator>
  <cp:lastModifiedBy>Stelios Giagkos</cp:lastModifiedBy>
  <cp:revision>821</cp:revision>
  <dcterms:created xsi:type="dcterms:W3CDTF">2024-11-04T13:54:37Z</dcterms:created>
  <dcterms:modified xsi:type="dcterms:W3CDTF">2025-06-26T00:18:17Z</dcterms:modified>
</cp:coreProperties>
</file>